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embeddings/oleObject1.bin" ContentType="application/vnd.openxmlformats-officedocument.oleObjec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ms-office.legacyDiagramText"/>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6"/>
  </p:notesMasterIdLst>
  <p:handoutMasterIdLst>
    <p:handoutMasterId r:id="rId27"/>
  </p:handoutMasterIdLst>
  <p:sldIdLst>
    <p:sldId id="292" r:id="rId2"/>
    <p:sldId id="382" r:id="rId3"/>
    <p:sldId id="403" r:id="rId4"/>
    <p:sldId id="345" r:id="rId5"/>
    <p:sldId id="383" r:id="rId6"/>
    <p:sldId id="431" r:id="rId7"/>
    <p:sldId id="432" r:id="rId8"/>
    <p:sldId id="347" r:id="rId9"/>
    <p:sldId id="428" r:id="rId10"/>
    <p:sldId id="393" r:id="rId11"/>
    <p:sldId id="419" r:id="rId12"/>
    <p:sldId id="433" r:id="rId13"/>
    <p:sldId id="434" r:id="rId14"/>
    <p:sldId id="395" r:id="rId15"/>
    <p:sldId id="417" r:id="rId16"/>
    <p:sldId id="435" r:id="rId17"/>
    <p:sldId id="436" r:id="rId18"/>
    <p:sldId id="430" r:id="rId19"/>
    <p:sldId id="437" r:id="rId20"/>
    <p:sldId id="406" r:id="rId21"/>
    <p:sldId id="409" r:id="rId22"/>
    <p:sldId id="438" r:id="rId23"/>
    <p:sldId id="439" r:id="rId24"/>
    <p:sldId id="389" r:id="rId25"/>
  </p:sldIdLst>
  <p:sldSz cx="9144000" cy="6858000" type="screen4x3"/>
  <p:notesSz cx="7045325" cy="934561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98BD"/>
    <a:srgbClr val="FF8A15"/>
    <a:srgbClr val="FF9900"/>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83951" autoAdjust="0"/>
  </p:normalViewPr>
  <p:slideViewPr>
    <p:cSldViewPr>
      <p:cViewPr varScale="1">
        <p:scale>
          <a:sx n="58" d="100"/>
          <a:sy n="58" d="100"/>
        </p:scale>
        <p:origin x="-762" y="-84"/>
      </p:cViewPr>
      <p:guideLst>
        <p:guide orient="horz" pos="2160"/>
        <p:guide pos="2880"/>
      </p:guideLst>
    </p:cSldViewPr>
  </p:slideViewPr>
  <p:outlineViewPr>
    <p:cViewPr>
      <p:scale>
        <a:sx n="33" d="100"/>
        <a:sy n="33" d="100"/>
      </p:scale>
      <p:origin x="0" y="37578"/>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816" y="204"/>
      </p:cViewPr>
      <p:guideLst>
        <p:guide orient="horz" pos="2944"/>
        <p:guide pos="221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06/relationships/legacyDocTextInfo" Target="legacyDocTextInfo.bin"/><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1" y="1"/>
            <a:ext cx="3052017" cy="466004"/>
          </a:xfrm>
          <a:prstGeom prst="rect">
            <a:avLst/>
          </a:prstGeom>
          <a:noFill/>
          <a:ln w="9525">
            <a:noFill/>
            <a:miter lim="800000"/>
            <a:headEnd/>
            <a:tailEnd/>
          </a:ln>
          <a:effectLst/>
        </p:spPr>
        <p:txBody>
          <a:bodyPr vert="horz" wrap="square" lIns="93634" tIns="46819" rIns="93634" bIns="46819" numCol="1" anchor="t" anchorCtr="0" compatLnSpc="1">
            <a:prstTxWarp prst="textNoShape">
              <a:avLst/>
            </a:prstTxWarp>
          </a:bodyPr>
          <a:lstStyle>
            <a:lvl1pPr defTabSz="936304" eaLnBrk="0" hangingPunct="0">
              <a:defRPr sz="1200"/>
            </a:lvl1pPr>
          </a:lstStyle>
          <a:p>
            <a:pPr>
              <a:defRPr/>
            </a:pPr>
            <a:endParaRPr lang="en-US"/>
          </a:p>
        </p:txBody>
      </p:sp>
      <p:sp>
        <p:nvSpPr>
          <p:cNvPr id="47107" name="Rectangle 3"/>
          <p:cNvSpPr>
            <a:spLocks noGrp="1" noChangeArrowheads="1"/>
          </p:cNvSpPr>
          <p:nvPr>
            <p:ph type="dt" sz="quarter" idx="1"/>
          </p:nvPr>
        </p:nvSpPr>
        <p:spPr bwMode="auto">
          <a:xfrm>
            <a:off x="3993310" y="1"/>
            <a:ext cx="3052016" cy="466004"/>
          </a:xfrm>
          <a:prstGeom prst="rect">
            <a:avLst/>
          </a:prstGeom>
          <a:noFill/>
          <a:ln w="9525">
            <a:noFill/>
            <a:miter lim="800000"/>
            <a:headEnd/>
            <a:tailEnd/>
          </a:ln>
          <a:effectLst/>
        </p:spPr>
        <p:txBody>
          <a:bodyPr vert="horz" wrap="square" lIns="93634" tIns="46819" rIns="93634" bIns="46819" numCol="1" anchor="t" anchorCtr="0" compatLnSpc="1">
            <a:prstTxWarp prst="textNoShape">
              <a:avLst/>
            </a:prstTxWarp>
          </a:bodyPr>
          <a:lstStyle>
            <a:lvl1pPr algn="r" defTabSz="936304" eaLnBrk="0" hangingPunct="0">
              <a:defRPr sz="1200"/>
            </a:lvl1pPr>
          </a:lstStyle>
          <a:p>
            <a:pPr>
              <a:defRPr/>
            </a:pPr>
            <a:endParaRPr lang="en-US"/>
          </a:p>
        </p:txBody>
      </p:sp>
      <p:sp>
        <p:nvSpPr>
          <p:cNvPr id="47108" name="Rectangle 4"/>
          <p:cNvSpPr>
            <a:spLocks noGrp="1" noChangeArrowheads="1"/>
          </p:cNvSpPr>
          <p:nvPr>
            <p:ph type="ftr" sz="quarter" idx="2"/>
          </p:nvPr>
        </p:nvSpPr>
        <p:spPr bwMode="auto">
          <a:xfrm>
            <a:off x="1" y="8879609"/>
            <a:ext cx="3052017" cy="466004"/>
          </a:xfrm>
          <a:prstGeom prst="rect">
            <a:avLst/>
          </a:prstGeom>
          <a:noFill/>
          <a:ln w="9525">
            <a:noFill/>
            <a:miter lim="800000"/>
            <a:headEnd/>
            <a:tailEnd/>
          </a:ln>
          <a:effectLst/>
        </p:spPr>
        <p:txBody>
          <a:bodyPr vert="horz" wrap="square" lIns="93634" tIns="46819" rIns="93634" bIns="46819" numCol="1" anchor="b" anchorCtr="0" compatLnSpc="1">
            <a:prstTxWarp prst="textNoShape">
              <a:avLst/>
            </a:prstTxWarp>
          </a:bodyPr>
          <a:lstStyle>
            <a:lvl1pPr defTabSz="936304" eaLnBrk="0" hangingPunct="0">
              <a:defRPr sz="1200"/>
            </a:lvl1pPr>
          </a:lstStyle>
          <a:p>
            <a:pPr>
              <a:defRPr/>
            </a:pPr>
            <a:endParaRPr lang="en-US"/>
          </a:p>
        </p:txBody>
      </p:sp>
      <p:sp>
        <p:nvSpPr>
          <p:cNvPr id="47109" name="Rectangle 5"/>
          <p:cNvSpPr>
            <a:spLocks noGrp="1" noChangeArrowheads="1"/>
          </p:cNvSpPr>
          <p:nvPr>
            <p:ph type="sldNum" sz="quarter" idx="3"/>
          </p:nvPr>
        </p:nvSpPr>
        <p:spPr bwMode="auto">
          <a:xfrm>
            <a:off x="3993310" y="8879609"/>
            <a:ext cx="3052016" cy="466004"/>
          </a:xfrm>
          <a:prstGeom prst="rect">
            <a:avLst/>
          </a:prstGeom>
          <a:noFill/>
          <a:ln w="9525">
            <a:noFill/>
            <a:miter lim="800000"/>
            <a:headEnd/>
            <a:tailEnd/>
          </a:ln>
          <a:effectLst/>
        </p:spPr>
        <p:txBody>
          <a:bodyPr vert="horz" wrap="square" lIns="93634" tIns="46819" rIns="93634" bIns="46819" numCol="1" anchor="b" anchorCtr="0" compatLnSpc="1">
            <a:prstTxWarp prst="textNoShape">
              <a:avLst/>
            </a:prstTxWarp>
          </a:bodyPr>
          <a:lstStyle>
            <a:lvl1pPr algn="r" defTabSz="936304" eaLnBrk="0" hangingPunct="0">
              <a:defRPr sz="1200"/>
            </a:lvl1pPr>
          </a:lstStyle>
          <a:p>
            <a:pPr>
              <a:defRPr/>
            </a:pPr>
            <a:fld id="{2D5961C2-52F6-4A5D-B5F2-71B3299F068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1"/>
            <a:ext cx="3052017" cy="466004"/>
          </a:xfrm>
          <a:prstGeom prst="rect">
            <a:avLst/>
          </a:prstGeom>
          <a:noFill/>
          <a:ln w="9525">
            <a:noFill/>
            <a:miter lim="800000"/>
            <a:headEnd/>
            <a:tailEnd/>
          </a:ln>
          <a:effectLst/>
        </p:spPr>
        <p:txBody>
          <a:bodyPr vert="horz" wrap="square" lIns="93634" tIns="46819" rIns="93634" bIns="46819" numCol="1" anchor="t" anchorCtr="0" compatLnSpc="1">
            <a:prstTxWarp prst="textNoShape">
              <a:avLst/>
            </a:prstTxWarp>
          </a:bodyPr>
          <a:lstStyle>
            <a:lvl1pPr defTabSz="936304" eaLnBrk="0" hangingPunct="0">
              <a:defRPr sz="1200"/>
            </a:lvl1pPr>
          </a:lstStyle>
          <a:p>
            <a:pPr>
              <a:defRPr/>
            </a:pPr>
            <a:endParaRPr lang="en-US"/>
          </a:p>
        </p:txBody>
      </p:sp>
      <p:sp>
        <p:nvSpPr>
          <p:cNvPr id="10243" name="Rectangle 3"/>
          <p:cNvSpPr>
            <a:spLocks noGrp="1" noChangeArrowheads="1"/>
          </p:cNvSpPr>
          <p:nvPr>
            <p:ph type="dt" idx="1"/>
          </p:nvPr>
        </p:nvSpPr>
        <p:spPr bwMode="auto">
          <a:xfrm>
            <a:off x="3993310" y="1"/>
            <a:ext cx="3052016" cy="466004"/>
          </a:xfrm>
          <a:prstGeom prst="rect">
            <a:avLst/>
          </a:prstGeom>
          <a:noFill/>
          <a:ln w="9525">
            <a:noFill/>
            <a:miter lim="800000"/>
            <a:headEnd/>
            <a:tailEnd/>
          </a:ln>
          <a:effectLst/>
        </p:spPr>
        <p:txBody>
          <a:bodyPr vert="horz" wrap="square" lIns="93634" tIns="46819" rIns="93634" bIns="46819" numCol="1" anchor="t" anchorCtr="0" compatLnSpc="1">
            <a:prstTxWarp prst="textNoShape">
              <a:avLst/>
            </a:prstTxWarp>
          </a:bodyPr>
          <a:lstStyle>
            <a:lvl1pPr algn="r" defTabSz="936304" eaLnBrk="0" hangingPunct="0">
              <a:defRPr sz="1200"/>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85863" y="701675"/>
            <a:ext cx="4673600" cy="35052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39698" y="4439806"/>
            <a:ext cx="5165934" cy="4203611"/>
          </a:xfrm>
          <a:prstGeom prst="rect">
            <a:avLst/>
          </a:prstGeom>
          <a:noFill/>
          <a:ln w="9525">
            <a:noFill/>
            <a:miter lim="800000"/>
            <a:headEnd/>
            <a:tailEnd/>
          </a:ln>
          <a:effectLst/>
        </p:spPr>
        <p:txBody>
          <a:bodyPr vert="horz" wrap="square" lIns="93634" tIns="46819" rIns="93634" bIns="468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1" y="8879609"/>
            <a:ext cx="3052017" cy="466004"/>
          </a:xfrm>
          <a:prstGeom prst="rect">
            <a:avLst/>
          </a:prstGeom>
          <a:noFill/>
          <a:ln w="9525">
            <a:noFill/>
            <a:miter lim="800000"/>
            <a:headEnd/>
            <a:tailEnd/>
          </a:ln>
          <a:effectLst/>
        </p:spPr>
        <p:txBody>
          <a:bodyPr vert="horz" wrap="square" lIns="93634" tIns="46819" rIns="93634" bIns="46819" numCol="1" anchor="b" anchorCtr="0" compatLnSpc="1">
            <a:prstTxWarp prst="textNoShape">
              <a:avLst/>
            </a:prstTxWarp>
          </a:bodyPr>
          <a:lstStyle>
            <a:lvl1pPr defTabSz="936304" eaLnBrk="0" hangingPunct="0">
              <a:defRPr sz="1200"/>
            </a:lvl1pPr>
          </a:lstStyle>
          <a:p>
            <a:pPr>
              <a:defRPr/>
            </a:pPr>
            <a:endParaRPr lang="en-US"/>
          </a:p>
        </p:txBody>
      </p:sp>
      <p:sp>
        <p:nvSpPr>
          <p:cNvPr id="10247" name="Rectangle 7"/>
          <p:cNvSpPr>
            <a:spLocks noGrp="1" noChangeArrowheads="1"/>
          </p:cNvSpPr>
          <p:nvPr>
            <p:ph type="sldNum" sz="quarter" idx="5"/>
          </p:nvPr>
        </p:nvSpPr>
        <p:spPr bwMode="auto">
          <a:xfrm>
            <a:off x="3993310" y="8879609"/>
            <a:ext cx="3052016" cy="466004"/>
          </a:xfrm>
          <a:prstGeom prst="rect">
            <a:avLst/>
          </a:prstGeom>
          <a:noFill/>
          <a:ln w="9525">
            <a:noFill/>
            <a:miter lim="800000"/>
            <a:headEnd/>
            <a:tailEnd/>
          </a:ln>
          <a:effectLst/>
        </p:spPr>
        <p:txBody>
          <a:bodyPr vert="horz" wrap="square" lIns="93634" tIns="46819" rIns="93634" bIns="46819" numCol="1" anchor="b" anchorCtr="0" compatLnSpc="1">
            <a:prstTxWarp prst="textNoShape">
              <a:avLst/>
            </a:prstTxWarp>
          </a:bodyPr>
          <a:lstStyle>
            <a:lvl1pPr algn="r" defTabSz="936304" eaLnBrk="0" hangingPunct="0">
              <a:defRPr sz="1200"/>
            </a:lvl1pPr>
          </a:lstStyle>
          <a:p>
            <a:pPr>
              <a:defRPr/>
            </a:pPr>
            <a:fld id="{AA22C703-5AF3-4D77-9744-9590260A185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33424"/>
            <a:fld id="{1EFE3C63-957E-4317-AADD-95A80FCAF56A}" type="slidenum">
              <a:rPr lang="en-US" smtClean="0"/>
              <a:pPr defTabSz="933424"/>
              <a:t>1</a:t>
            </a:fld>
            <a:endParaRPr lang="en-US" dirty="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33306"/>
            <a:fld id="{41A4C039-5A02-4B0A-A3CD-D2EBFB3002BD}" type="slidenum">
              <a:rPr lang="en-US" smtClean="0"/>
              <a:pPr defTabSz="933306"/>
              <a:t>17</a:t>
            </a:fld>
            <a:endParaRPr lang="en-US" dirty="0" smtClean="0"/>
          </a:p>
        </p:txBody>
      </p:sp>
      <p:sp>
        <p:nvSpPr>
          <p:cNvPr id="35843" name="Rectangle 2"/>
          <p:cNvSpPr>
            <a:spLocks noGrp="1" noRot="1" noChangeAspect="1" noChangeArrowheads="1" noTextEdit="1"/>
          </p:cNvSpPr>
          <p:nvPr>
            <p:ph type="sldImg"/>
          </p:nvPr>
        </p:nvSpPr>
        <p:spPr>
          <a:xfrm>
            <a:off x="1188581" y="699006"/>
            <a:ext cx="4642639" cy="3483859"/>
          </a:xfrm>
          <a:ln/>
        </p:spPr>
      </p:sp>
      <p:sp>
        <p:nvSpPr>
          <p:cNvPr id="35844" name="Rectangle 3"/>
          <p:cNvSpPr>
            <a:spLocks noGrp="1" noChangeArrowheads="1"/>
          </p:cNvSpPr>
          <p:nvPr>
            <p:ph type="body" idx="1"/>
          </p:nvPr>
        </p:nvSpPr>
        <p:spPr>
          <a:xfrm>
            <a:off x="915767" y="4412677"/>
            <a:ext cx="5188269" cy="4261063"/>
          </a:xfrm>
          <a:noFill/>
          <a:ln/>
        </p:spPr>
        <p:txBody>
          <a:bodyPr lIns="92056" tIns="46030" rIns="92056" bIns="46030"/>
          <a:lstStyle/>
          <a:p>
            <a:endParaRPr lang="en-US" smtClean="0"/>
          </a:p>
        </p:txBody>
      </p:sp>
      <p:sp>
        <p:nvSpPr>
          <p:cNvPr id="35845" name="Text Box 4"/>
          <p:cNvSpPr txBox="1">
            <a:spLocks noChangeArrowheads="1"/>
          </p:cNvSpPr>
          <p:nvPr/>
        </p:nvSpPr>
        <p:spPr bwMode="auto">
          <a:xfrm>
            <a:off x="1450227" y="2028397"/>
            <a:ext cx="2533509" cy="461216"/>
          </a:xfrm>
          <a:prstGeom prst="rect">
            <a:avLst/>
          </a:prstGeom>
          <a:noFill/>
          <a:ln w="9525">
            <a:noFill/>
            <a:miter lim="800000"/>
            <a:headEnd/>
            <a:tailEnd/>
          </a:ln>
        </p:spPr>
        <p:txBody>
          <a:bodyPr lIns="92007" tIns="46002" rIns="92007" bIns="46002">
            <a:spAutoFit/>
          </a:bodyPr>
          <a:lstStyle/>
          <a:p>
            <a:pPr eaLnBrk="0" hangingPunct="0"/>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33424"/>
            <a:fld id="{7FB4E143-60C5-4A3E-A214-C18870AFE49E}" type="slidenum">
              <a:rPr lang="en-US" smtClean="0"/>
              <a:pPr defTabSz="933424"/>
              <a:t>18</a:t>
            </a:fld>
            <a:endParaRPr lang="en-US" dirty="0" smtClean="0"/>
          </a:p>
        </p:txBody>
      </p:sp>
      <p:sp>
        <p:nvSpPr>
          <p:cNvPr id="37891" name="Rectangle 2"/>
          <p:cNvSpPr>
            <a:spLocks noGrp="1" noRot="1" noChangeAspect="1" noChangeArrowheads="1" noTextEdit="1"/>
          </p:cNvSpPr>
          <p:nvPr>
            <p:ph type="sldImg"/>
          </p:nvPr>
        </p:nvSpPr>
        <p:spPr>
          <a:xfrm>
            <a:off x="1187450" y="698500"/>
            <a:ext cx="4645025" cy="3484563"/>
          </a:xfrm>
          <a:ln/>
        </p:spPr>
      </p:sp>
      <p:sp>
        <p:nvSpPr>
          <p:cNvPr id="37892" name="Rectangle 3"/>
          <p:cNvSpPr>
            <a:spLocks noGrp="1" noChangeArrowheads="1"/>
          </p:cNvSpPr>
          <p:nvPr>
            <p:ph type="body" idx="1"/>
          </p:nvPr>
        </p:nvSpPr>
        <p:spPr>
          <a:xfrm>
            <a:off x="915766" y="4412676"/>
            <a:ext cx="5188269" cy="4261063"/>
          </a:xfrm>
          <a:noFill/>
          <a:ln/>
        </p:spPr>
        <p:txBody>
          <a:bodyPr lIns="92068" tIns="46035" rIns="92068" bIns="46035"/>
          <a:lstStyle/>
          <a:p>
            <a:pPr>
              <a:buFont typeface="Arial" pitchFamily="34" charset="0"/>
              <a:buChar char="•"/>
            </a:pPr>
            <a:endParaRPr lang="en-US" dirty="0" smtClean="0"/>
          </a:p>
        </p:txBody>
      </p:sp>
      <p:sp>
        <p:nvSpPr>
          <p:cNvPr id="37893"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33424"/>
            <a:fld id="{B894CC23-DC35-40D0-8B07-DBB345950854}" type="slidenum">
              <a:rPr lang="en-US" smtClean="0"/>
              <a:pPr defTabSz="933424"/>
              <a:t>19</a:t>
            </a:fld>
            <a:endParaRPr lang="en-US" dirty="0" smtClean="0"/>
          </a:p>
        </p:txBody>
      </p:sp>
      <p:sp>
        <p:nvSpPr>
          <p:cNvPr id="34819" name="Rectangle 7"/>
          <p:cNvSpPr txBox="1">
            <a:spLocks noGrp="1" noChangeArrowheads="1"/>
          </p:cNvSpPr>
          <p:nvPr/>
        </p:nvSpPr>
        <p:spPr bwMode="auto">
          <a:xfrm>
            <a:off x="3991714" y="8878014"/>
            <a:ext cx="3052017" cy="466004"/>
          </a:xfrm>
          <a:prstGeom prst="rect">
            <a:avLst/>
          </a:prstGeom>
          <a:noFill/>
          <a:ln w="9525">
            <a:noFill/>
            <a:miter lim="800000"/>
            <a:headEnd/>
            <a:tailEnd/>
          </a:ln>
        </p:spPr>
        <p:txBody>
          <a:bodyPr lIns="93634" tIns="46819" rIns="93634" bIns="46819" anchor="b"/>
          <a:lstStyle/>
          <a:p>
            <a:pPr algn="r" defTabSz="933424"/>
            <a:fld id="{07428D54-E8FE-4C74-BBF6-3DC8DCAD4AE7}" type="slidenum">
              <a:rPr lang="en-US" sz="1200">
                <a:latin typeface="Arial" charset="0"/>
              </a:rPr>
              <a:pPr algn="r" defTabSz="933424"/>
              <a:t>19</a:t>
            </a:fld>
            <a:endParaRPr lang="en-US" sz="1200" dirty="0">
              <a:latin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xfrm>
            <a:off x="705171" y="4439806"/>
            <a:ext cx="5634984" cy="4203611"/>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33424"/>
            <a:fld id="{A7DFD1F5-9E82-4C8E-9804-565E19942BCF}" type="slidenum">
              <a:rPr lang="en-US" smtClean="0"/>
              <a:pPr defTabSz="933424"/>
              <a:t>20</a:t>
            </a:fld>
            <a:endParaRPr lang="en-US" dirty="0" smtClean="0"/>
          </a:p>
        </p:txBody>
      </p:sp>
      <p:sp>
        <p:nvSpPr>
          <p:cNvPr id="39939" name="Rectangle 2"/>
          <p:cNvSpPr>
            <a:spLocks noGrp="1" noRot="1" noChangeAspect="1" noChangeArrowheads="1" noTextEdit="1"/>
          </p:cNvSpPr>
          <p:nvPr>
            <p:ph type="sldImg"/>
          </p:nvPr>
        </p:nvSpPr>
        <p:spPr>
          <a:xfrm>
            <a:off x="1187450" y="698500"/>
            <a:ext cx="4645025" cy="3484563"/>
          </a:xfrm>
          <a:ln/>
        </p:spPr>
      </p:sp>
      <p:sp>
        <p:nvSpPr>
          <p:cNvPr id="39940" name="Rectangle 3"/>
          <p:cNvSpPr>
            <a:spLocks noGrp="1" noChangeArrowheads="1"/>
          </p:cNvSpPr>
          <p:nvPr>
            <p:ph type="body" idx="1"/>
          </p:nvPr>
        </p:nvSpPr>
        <p:spPr>
          <a:xfrm>
            <a:off x="915766" y="4412676"/>
            <a:ext cx="5188269" cy="4261063"/>
          </a:xfrm>
          <a:noFill/>
          <a:ln/>
        </p:spPr>
        <p:txBody>
          <a:bodyPr lIns="92068" tIns="46035" rIns="92068" bIns="46035"/>
          <a:lstStyle/>
          <a:p>
            <a:endParaRPr lang="en-US" smtClean="0"/>
          </a:p>
        </p:txBody>
      </p:sp>
      <p:sp>
        <p:nvSpPr>
          <p:cNvPr id="39941"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pPr defTabSz="933424"/>
            <a:fld id="{1764A580-9497-4C26-A55E-FB35B91F6525}" type="slidenum">
              <a:rPr lang="en-US" smtClean="0"/>
              <a:pPr defTabSz="933424"/>
              <a:t>21</a:t>
            </a:fld>
            <a:endParaRPr lang="en-US" dirty="0" smtClean="0"/>
          </a:p>
        </p:txBody>
      </p:sp>
      <p:sp>
        <p:nvSpPr>
          <p:cNvPr id="40963" name="Rectangle 2"/>
          <p:cNvSpPr>
            <a:spLocks noGrp="1" noRot="1" noChangeAspect="1" noChangeArrowheads="1" noTextEdit="1"/>
          </p:cNvSpPr>
          <p:nvPr>
            <p:ph type="sldImg"/>
          </p:nvPr>
        </p:nvSpPr>
        <p:spPr>
          <a:xfrm>
            <a:off x="1187450" y="698500"/>
            <a:ext cx="4645025" cy="3484563"/>
          </a:xfrm>
          <a:ln/>
        </p:spPr>
      </p:sp>
      <p:sp>
        <p:nvSpPr>
          <p:cNvPr id="40964" name="Rectangle 3"/>
          <p:cNvSpPr>
            <a:spLocks noGrp="1" noChangeArrowheads="1"/>
          </p:cNvSpPr>
          <p:nvPr>
            <p:ph type="body" idx="1"/>
          </p:nvPr>
        </p:nvSpPr>
        <p:spPr>
          <a:xfrm>
            <a:off x="915766" y="4412676"/>
            <a:ext cx="5188269" cy="4261063"/>
          </a:xfrm>
          <a:noFill/>
          <a:ln/>
        </p:spPr>
        <p:txBody>
          <a:bodyPr lIns="92068" tIns="46035" rIns="92068" bIns="46035"/>
          <a:lstStyle/>
          <a:p>
            <a:endParaRPr lang="en-US" smtClean="0"/>
          </a:p>
        </p:txBody>
      </p:sp>
      <p:sp>
        <p:nvSpPr>
          <p:cNvPr id="40965"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pPr defTabSz="933424"/>
            <a:fld id="{FAEDFA7C-2D90-480D-8C9D-3CE06CBDE702}" type="slidenum">
              <a:rPr lang="en-US" smtClean="0"/>
              <a:pPr defTabSz="933424"/>
              <a:t>22</a:t>
            </a:fld>
            <a:endParaRPr lang="en-US" dirty="0" smtClean="0"/>
          </a:p>
        </p:txBody>
      </p:sp>
      <p:sp>
        <p:nvSpPr>
          <p:cNvPr id="41987" name="Rectangle 2"/>
          <p:cNvSpPr>
            <a:spLocks noGrp="1" noRot="1" noChangeAspect="1" noChangeArrowheads="1" noTextEdit="1"/>
          </p:cNvSpPr>
          <p:nvPr>
            <p:ph type="sldImg"/>
          </p:nvPr>
        </p:nvSpPr>
        <p:spPr>
          <a:xfrm>
            <a:off x="1188581" y="699006"/>
            <a:ext cx="4642639" cy="3483859"/>
          </a:xfrm>
          <a:ln/>
        </p:spPr>
      </p:sp>
      <p:sp>
        <p:nvSpPr>
          <p:cNvPr id="41988" name="Rectangle 3"/>
          <p:cNvSpPr>
            <a:spLocks noGrp="1" noChangeArrowheads="1"/>
          </p:cNvSpPr>
          <p:nvPr>
            <p:ph type="body" idx="1"/>
          </p:nvPr>
        </p:nvSpPr>
        <p:spPr>
          <a:xfrm>
            <a:off x="915766" y="4412676"/>
            <a:ext cx="5188269" cy="4261063"/>
          </a:xfrm>
          <a:noFill/>
          <a:ln/>
        </p:spPr>
        <p:txBody>
          <a:bodyPr lIns="92068" tIns="46035" rIns="92068" bIns="46035"/>
          <a:lstStyle/>
          <a:p>
            <a:endParaRPr lang="en-US" dirty="0" smtClean="0"/>
          </a:p>
        </p:txBody>
      </p:sp>
      <p:sp>
        <p:nvSpPr>
          <p:cNvPr id="41989"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33424"/>
            <a:fld id="{D590B2E9-E29C-44B2-844B-AB24B54B9A94}" type="slidenum">
              <a:rPr lang="en-US" smtClean="0"/>
              <a:pPr defTabSz="933424"/>
              <a:t>4</a:t>
            </a:fld>
            <a:endParaRPr lang="en-US" dirty="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33424"/>
            <a:fld id="{B3259A9A-E108-448C-9BB6-11E45C26B8CA}" type="slidenum">
              <a:rPr lang="en-US" smtClean="0"/>
              <a:pPr defTabSz="933424"/>
              <a:t>6</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marL="228171" indent="-228171"/>
            <a:r>
              <a:rPr lang="en-US" dirty="0" smtClean="0"/>
              <a:t>Mention universities:</a:t>
            </a:r>
          </a:p>
          <a:p>
            <a:pPr marL="228171" indent="-228171">
              <a:buFontTx/>
              <a:buChar char="•"/>
            </a:pPr>
            <a:r>
              <a:rPr lang="en-US" dirty="0" smtClean="0"/>
              <a:t>Georgia Institute of Technology,</a:t>
            </a:r>
          </a:p>
          <a:p>
            <a:pPr marL="228171" indent="-228171">
              <a:buFontTx/>
              <a:buChar char="•"/>
            </a:pPr>
            <a:r>
              <a:rPr lang="en-US" dirty="0" smtClean="0"/>
              <a:t>Rose-</a:t>
            </a:r>
            <a:r>
              <a:rPr lang="en-US" dirty="0" err="1" smtClean="0"/>
              <a:t>Hulman</a:t>
            </a:r>
            <a:r>
              <a:rPr lang="en-US" dirty="0" smtClean="0"/>
              <a:t> Institute of Technology,</a:t>
            </a:r>
          </a:p>
          <a:p>
            <a:pPr marL="228171" indent="-228171">
              <a:buFontTx/>
              <a:buChar char="•"/>
            </a:pPr>
            <a:r>
              <a:rPr lang="en-US" dirty="0" smtClean="0"/>
              <a:t>Rice University</a:t>
            </a:r>
          </a:p>
          <a:p>
            <a:pPr marL="228171" indent="-228171">
              <a:buFontTx/>
              <a:buChar char="•"/>
            </a:pPr>
            <a:r>
              <a:rPr lang="en-US" dirty="0" smtClean="0"/>
              <a:t>Texas A&amp;M University</a:t>
            </a:r>
          </a:p>
          <a:p>
            <a:pPr marL="228171" indent="-228171">
              <a:buFontTx/>
              <a:buChar char="•"/>
            </a:pPr>
            <a:r>
              <a:rPr lang="en-US" dirty="0" smtClean="0"/>
              <a:t>University of Texas at Austin</a:t>
            </a:r>
          </a:p>
          <a:p>
            <a:pPr marL="228171" indent="-228171">
              <a:buFontTx/>
              <a:buChar char="•"/>
            </a:pPr>
            <a:r>
              <a:rPr lang="en-US" dirty="0" smtClean="0"/>
              <a:t>University of Texas at El Paso</a:t>
            </a:r>
          </a:p>
          <a:p>
            <a:pPr marL="228171" indent="-228171">
              <a:buFontTx/>
              <a:buChar char="•"/>
            </a:pPr>
            <a:r>
              <a:rPr lang="en-US" dirty="0" smtClean="0"/>
              <a:t>Prairie View A&amp;M</a:t>
            </a:r>
          </a:p>
          <a:p>
            <a:pPr marL="228171" indent="-228171">
              <a:buFontTx/>
              <a:buChar char="•"/>
            </a:pPr>
            <a:r>
              <a:rPr lang="en-US" dirty="0" smtClean="0"/>
              <a:t>University of Michigan</a:t>
            </a:r>
          </a:p>
          <a:p>
            <a:pPr marL="228171" indent="-228171">
              <a:buFontTx/>
              <a:buChar char="•"/>
            </a:pPr>
            <a:r>
              <a:rPr lang="en-US" dirty="0" smtClean="0"/>
              <a:t>Santa Clara</a:t>
            </a:r>
          </a:p>
          <a:p>
            <a:pPr marL="228171" indent="-228171">
              <a:buFontTx/>
              <a:buChar char="•"/>
            </a:pPr>
            <a:r>
              <a:rPr lang="en-US" dirty="0" smtClean="0"/>
              <a:t>University of Houston</a:t>
            </a:r>
          </a:p>
          <a:p>
            <a:pPr marL="228171" indent="-228171">
              <a:buFontTx/>
              <a:buChar char="•"/>
            </a:pPr>
            <a:r>
              <a:rPr lang="en-US" dirty="0" smtClean="0"/>
              <a:t>and many others.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33424"/>
            <a:fld id="{12D5578E-D612-49B2-AF0F-E18E89F8DA1D}" type="slidenum">
              <a:rPr lang="en-US" smtClean="0"/>
              <a:pPr defTabSz="933424"/>
              <a:t>11</a:t>
            </a:fld>
            <a:endParaRPr lang="en-US"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05171" y="4438209"/>
            <a:ext cx="5634984" cy="4205206"/>
          </a:xfrm>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33306"/>
            <a:fld id="{B894CC23-DC35-40D0-8B07-DBB345950854}" type="slidenum">
              <a:rPr lang="en-US" smtClean="0"/>
              <a:pPr defTabSz="933306"/>
              <a:t>12</a:t>
            </a:fld>
            <a:endParaRPr lang="en-US" dirty="0" smtClean="0"/>
          </a:p>
        </p:txBody>
      </p:sp>
      <p:sp>
        <p:nvSpPr>
          <p:cNvPr id="34819" name="Rectangle 7"/>
          <p:cNvSpPr txBox="1">
            <a:spLocks noGrp="1" noChangeArrowheads="1"/>
          </p:cNvSpPr>
          <p:nvPr/>
        </p:nvSpPr>
        <p:spPr bwMode="auto">
          <a:xfrm>
            <a:off x="3991715" y="8878014"/>
            <a:ext cx="3052017" cy="466004"/>
          </a:xfrm>
          <a:prstGeom prst="rect">
            <a:avLst/>
          </a:prstGeom>
          <a:noFill/>
          <a:ln w="9525">
            <a:noFill/>
            <a:miter lim="800000"/>
            <a:headEnd/>
            <a:tailEnd/>
          </a:ln>
        </p:spPr>
        <p:txBody>
          <a:bodyPr lIns="93622" tIns="46814" rIns="93622" bIns="46814" anchor="b"/>
          <a:lstStyle/>
          <a:p>
            <a:pPr algn="r" defTabSz="933306"/>
            <a:fld id="{07428D54-E8FE-4C74-BBF6-3DC8DCAD4AE7}" type="slidenum">
              <a:rPr lang="en-US" sz="1200">
                <a:latin typeface="Arial" charset="0"/>
              </a:rPr>
              <a:pPr algn="r" defTabSz="933306"/>
              <a:t>12</a:t>
            </a:fld>
            <a:endParaRPr lang="en-US" sz="1200" dirty="0">
              <a:latin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xfrm>
            <a:off x="705171" y="4439807"/>
            <a:ext cx="5634984" cy="4203611"/>
          </a:xfrm>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33306"/>
            <a:fld id="{B894CC23-DC35-40D0-8B07-DBB345950854}" type="slidenum">
              <a:rPr lang="en-US" smtClean="0"/>
              <a:pPr defTabSz="933306"/>
              <a:t>13</a:t>
            </a:fld>
            <a:endParaRPr lang="en-US" dirty="0" smtClean="0"/>
          </a:p>
        </p:txBody>
      </p:sp>
      <p:sp>
        <p:nvSpPr>
          <p:cNvPr id="34819" name="Rectangle 7"/>
          <p:cNvSpPr txBox="1">
            <a:spLocks noGrp="1" noChangeArrowheads="1"/>
          </p:cNvSpPr>
          <p:nvPr/>
        </p:nvSpPr>
        <p:spPr bwMode="auto">
          <a:xfrm>
            <a:off x="3991715" y="8878014"/>
            <a:ext cx="3052017" cy="466004"/>
          </a:xfrm>
          <a:prstGeom prst="rect">
            <a:avLst/>
          </a:prstGeom>
          <a:noFill/>
          <a:ln w="9525">
            <a:noFill/>
            <a:miter lim="800000"/>
            <a:headEnd/>
            <a:tailEnd/>
          </a:ln>
        </p:spPr>
        <p:txBody>
          <a:bodyPr lIns="93622" tIns="46814" rIns="93622" bIns="46814" anchor="b"/>
          <a:lstStyle/>
          <a:p>
            <a:pPr algn="r" defTabSz="933306"/>
            <a:fld id="{07428D54-E8FE-4C74-BBF6-3DC8DCAD4AE7}" type="slidenum">
              <a:rPr lang="en-US" sz="1200">
                <a:latin typeface="Arial" charset="0"/>
              </a:rPr>
              <a:pPr algn="r" defTabSz="933306"/>
              <a:t>13</a:t>
            </a:fld>
            <a:endParaRPr lang="en-US" sz="1200" dirty="0">
              <a:latin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xfrm>
            <a:off x="705171" y="4439807"/>
            <a:ext cx="5634984" cy="4203611"/>
          </a:xfrm>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33424"/>
            <a:fld id="{41A4C039-5A02-4B0A-A3CD-D2EBFB3002BD}" type="slidenum">
              <a:rPr lang="en-US" smtClean="0"/>
              <a:pPr defTabSz="933424"/>
              <a:t>14</a:t>
            </a:fld>
            <a:endParaRPr lang="en-US" dirty="0" smtClean="0"/>
          </a:p>
        </p:txBody>
      </p:sp>
      <p:sp>
        <p:nvSpPr>
          <p:cNvPr id="35843" name="Rectangle 2"/>
          <p:cNvSpPr>
            <a:spLocks noGrp="1" noRot="1" noChangeAspect="1" noChangeArrowheads="1" noTextEdit="1"/>
          </p:cNvSpPr>
          <p:nvPr>
            <p:ph type="sldImg"/>
          </p:nvPr>
        </p:nvSpPr>
        <p:spPr>
          <a:xfrm>
            <a:off x="1187450" y="698500"/>
            <a:ext cx="4645025" cy="3484563"/>
          </a:xfrm>
          <a:ln/>
        </p:spPr>
      </p:sp>
      <p:sp>
        <p:nvSpPr>
          <p:cNvPr id="35844" name="Rectangle 3"/>
          <p:cNvSpPr>
            <a:spLocks noGrp="1" noChangeArrowheads="1"/>
          </p:cNvSpPr>
          <p:nvPr>
            <p:ph type="body" idx="1"/>
          </p:nvPr>
        </p:nvSpPr>
        <p:spPr>
          <a:xfrm>
            <a:off x="915766" y="4412676"/>
            <a:ext cx="5188269" cy="4261063"/>
          </a:xfrm>
          <a:noFill/>
          <a:ln/>
        </p:spPr>
        <p:txBody>
          <a:bodyPr lIns="92068" tIns="46035" rIns="92068" bIns="46035"/>
          <a:lstStyle/>
          <a:p>
            <a:endParaRPr lang="en-US" smtClean="0"/>
          </a:p>
        </p:txBody>
      </p:sp>
      <p:sp>
        <p:nvSpPr>
          <p:cNvPr id="35845"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33424"/>
            <a:fld id="{7FB4E143-60C5-4A3E-A214-C18870AFE49E}" type="slidenum">
              <a:rPr lang="en-US" smtClean="0"/>
              <a:pPr defTabSz="933424"/>
              <a:t>15</a:t>
            </a:fld>
            <a:endParaRPr lang="en-US" dirty="0" smtClean="0"/>
          </a:p>
        </p:txBody>
      </p:sp>
      <p:sp>
        <p:nvSpPr>
          <p:cNvPr id="37891" name="Rectangle 2"/>
          <p:cNvSpPr>
            <a:spLocks noGrp="1" noRot="1" noChangeAspect="1" noChangeArrowheads="1" noTextEdit="1"/>
          </p:cNvSpPr>
          <p:nvPr>
            <p:ph type="sldImg"/>
          </p:nvPr>
        </p:nvSpPr>
        <p:spPr>
          <a:xfrm>
            <a:off x="1187450" y="698500"/>
            <a:ext cx="4645025" cy="3484563"/>
          </a:xfrm>
          <a:ln/>
        </p:spPr>
      </p:sp>
      <p:sp>
        <p:nvSpPr>
          <p:cNvPr id="37892" name="Rectangle 3"/>
          <p:cNvSpPr>
            <a:spLocks noGrp="1" noChangeArrowheads="1"/>
          </p:cNvSpPr>
          <p:nvPr>
            <p:ph type="body" idx="1"/>
          </p:nvPr>
        </p:nvSpPr>
        <p:spPr>
          <a:xfrm>
            <a:off x="915766" y="4412676"/>
            <a:ext cx="5188269" cy="4261063"/>
          </a:xfrm>
          <a:noFill/>
          <a:ln/>
        </p:spPr>
        <p:txBody>
          <a:bodyPr lIns="92068" tIns="46035" rIns="92068" bIns="46035"/>
          <a:lstStyle/>
          <a:p>
            <a:endParaRPr lang="en-US" smtClean="0"/>
          </a:p>
        </p:txBody>
      </p:sp>
      <p:sp>
        <p:nvSpPr>
          <p:cNvPr id="37893" name="Text Box 4"/>
          <p:cNvSpPr txBox="1">
            <a:spLocks noChangeArrowheads="1"/>
          </p:cNvSpPr>
          <p:nvPr/>
        </p:nvSpPr>
        <p:spPr bwMode="auto">
          <a:xfrm>
            <a:off x="1450227" y="2028396"/>
            <a:ext cx="2533509" cy="461216"/>
          </a:xfrm>
          <a:prstGeom prst="rect">
            <a:avLst/>
          </a:prstGeom>
          <a:noFill/>
          <a:ln w="9525">
            <a:noFill/>
            <a:miter lim="800000"/>
            <a:headEnd/>
            <a:tailEnd/>
          </a:ln>
        </p:spPr>
        <p:txBody>
          <a:bodyPr lIns="92018" tIns="46008" rIns="92018" bIns="46008">
            <a:spAutoFit/>
          </a:bodyPr>
          <a:lstStyle/>
          <a:p>
            <a:pPr eaLnBrk="0" hangingPunct="0"/>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33306"/>
            <a:fld id="{B894CC23-DC35-40D0-8B07-DBB345950854}" type="slidenum">
              <a:rPr lang="en-US" smtClean="0"/>
              <a:pPr defTabSz="933306"/>
              <a:t>16</a:t>
            </a:fld>
            <a:endParaRPr lang="en-US" dirty="0" smtClean="0"/>
          </a:p>
        </p:txBody>
      </p:sp>
      <p:sp>
        <p:nvSpPr>
          <p:cNvPr id="34819" name="Rectangle 7"/>
          <p:cNvSpPr txBox="1">
            <a:spLocks noGrp="1" noChangeArrowheads="1"/>
          </p:cNvSpPr>
          <p:nvPr/>
        </p:nvSpPr>
        <p:spPr bwMode="auto">
          <a:xfrm>
            <a:off x="3991715" y="8878014"/>
            <a:ext cx="3052017" cy="466004"/>
          </a:xfrm>
          <a:prstGeom prst="rect">
            <a:avLst/>
          </a:prstGeom>
          <a:noFill/>
          <a:ln w="9525">
            <a:noFill/>
            <a:miter lim="800000"/>
            <a:headEnd/>
            <a:tailEnd/>
          </a:ln>
        </p:spPr>
        <p:txBody>
          <a:bodyPr lIns="93622" tIns="46814" rIns="93622" bIns="46814" anchor="b"/>
          <a:lstStyle/>
          <a:p>
            <a:pPr algn="r" defTabSz="933306"/>
            <a:fld id="{07428D54-E8FE-4C74-BBF6-3DC8DCAD4AE7}" type="slidenum">
              <a:rPr lang="en-US" sz="1200">
                <a:latin typeface="Arial" charset="0"/>
              </a:rPr>
              <a:pPr algn="r" defTabSz="933306"/>
              <a:t>16</a:t>
            </a:fld>
            <a:endParaRPr lang="en-US" sz="1200" dirty="0">
              <a:latin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xfrm>
            <a:off x="705171" y="4439807"/>
            <a:ext cx="5634984" cy="4203611"/>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219200"/>
            <a:ext cx="2152650" cy="4191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1219200"/>
            <a:ext cx="6305550" cy="4191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2590800" y="1219200"/>
            <a:ext cx="65532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362200"/>
            <a:ext cx="3810000" cy="3048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495800" y="2362200"/>
            <a:ext cx="3810000" cy="30480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590800" y="1219200"/>
            <a:ext cx="65532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2362200"/>
            <a:ext cx="7772400" cy="3048000"/>
          </a:xfrm>
        </p:spPr>
        <p:txBody>
          <a:bodyPr/>
          <a:lstStyle/>
          <a:p>
            <a:pPr lvl="0"/>
            <a:endParaRPr lang="en-US" noProof="0" smtClean="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0800" y="1219200"/>
            <a:ext cx="65532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362200"/>
            <a:ext cx="3810000" cy="3048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2362200"/>
            <a:ext cx="3810000" cy="3048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362200"/>
            <a:ext cx="38100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2362200"/>
            <a:ext cx="38100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14"/>
          <p:cNvGrpSpPr>
            <a:grpSpLocks/>
          </p:cNvGrpSpPr>
          <p:nvPr/>
        </p:nvGrpSpPr>
        <p:grpSpPr bwMode="auto">
          <a:xfrm>
            <a:off x="0" y="0"/>
            <a:ext cx="9144000" cy="7285038"/>
            <a:chOff x="0" y="0"/>
            <a:chExt cx="5760" cy="4607"/>
          </a:xfrm>
        </p:grpSpPr>
        <p:pic>
          <p:nvPicPr>
            <p:cNvPr id="4101" name="Picture 8"/>
            <p:cNvPicPr>
              <a:picLocks noChangeAspect="1" noChangeArrowheads="1"/>
            </p:cNvPicPr>
            <p:nvPr/>
          </p:nvPicPr>
          <p:blipFill>
            <a:blip r:embed="rId16"/>
            <a:srcRect/>
            <a:stretch>
              <a:fillRect/>
            </a:stretch>
          </p:blipFill>
          <p:spPr bwMode="auto">
            <a:xfrm>
              <a:off x="0" y="0"/>
              <a:ext cx="5760" cy="4320"/>
            </a:xfrm>
            <a:prstGeom prst="rect">
              <a:avLst/>
            </a:prstGeom>
            <a:noFill/>
            <a:ln w="9525">
              <a:noFill/>
              <a:miter lim="800000"/>
              <a:headEnd/>
              <a:tailEnd/>
            </a:ln>
          </p:spPr>
        </p:pic>
        <p:sp>
          <p:nvSpPr>
            <p:cNvPr id="1033" name="Text Box 9"/>
            <p:cNvSpPr txBox="1">
              <a:spLocks noChangeArrowheads="1"/>
            </p:cNvSpPr>
            <p:nvPr/>
          </p:nvSpPr>
          <p:spPr bwMode="auto">
            <a:xfrm>
              <a:off x="4800" y="4146"/>
              <a:ext cx="960" cy="173"/>
            </a:xfrm>
            <a:prstGeom prst="rect">
              <a:avLst/>
            </a:prstGeom>
            <a:noFill/>
            <a:ln w="9525">
              <a:noFill/>
              <a:miter lim="800000"/>
              <a:headEnd/>
              <a:tailEnd/>
            </a:ln>
            <a:effectLst/>
          </p:spPr>
          <p:txBody>
            <a:bodyPr>
              <a:spAutoFit/>
            </a:bodyPr>
            <a:lstStyle/>
            <a:p>
              <a:pPr eaLnBrk="0" hangingPunct="0">
                <a:defRPr/>
              </a:pPr>
              <a:r>
                <a:rPr lang="en-US" altLang="en-US" sz="1200">
                  <a:solidFill>
                    <a:schemeClr val="bg1"/>
                  </a:solidFill>
                  <a:latin typeface="Helvetica" pitchFamily="34" charset="0"/>
                </a:rPr>
                <a:t>infinity-project.org</a:t>
              </a:r>
            </a:p>
          </p:txBody>
        </p:sp>
        <p:pic>
          <p:nvPicPr>
            <p:cNvPr id="4103" name="Picture 10"/>
            <p:cNvPicPr>
              <a:picLocks noChangeAspect="1" noChangeArrowheads="1"/>
            </p:cNvPicPr>
            <p:nvPr/>
          </p:nvPicPr>
          <p:blipFill>
            <a:blip r:embed="rId17"/>
            <a:srcRect/>
            <a:stretch>
              <a:fillRect/>
            </a:stretch>
          </p:blipFill>
          <p:spPr bwMode="auto">
            <a:xfrm>
              <a:off x="96" y="96"/>
              <a:ext cx="1296" cy="787"/>
            </a:xfrm>
            <a:prstGeom prst="rect">
              <a:avLst/>
            </a:prstGeom>
            <a:noFill/>
            <a:ln w="9525">
              <a:noFill/>
              <a:miter lim="800000"/>
              <a:headEnd/>
              <a:tailEnd/>
            </a:ln>
          </p:spPr>
        </p:pic>
        <p:sp>
          <p:nvSpPr>
            <p:cNvPr id="1035" name="Text Box 11"/>
            <p:cNvSpPr txBox="1">
              <a:spLocks noChangeArrowheads="1"/>
            </p:cNvSpPr>
            <p:nvPr/>
          </p:nvSpPr>
          <p:spPr bwMode="auto">
            <a:xfrm>
              <a:off x="288" y="3913"/>
              <a:ext cx="2208" cy="694"/>
            </a:xfrm>
            <a:prstGeom prst="rect">
              <a:avLst/>
            </a:prstGeom>
            <a:noFill/>
            <a:ln w="9525">
              <a:noFill/>
              <a:miter lim="800000"/>
              <a:headEnd/>
              <a:tailEnd/>
            </a:ln>
            <a:effectLst/>
          </p:spPr>
          <p:txBody>
            <a:bodyPr lIns="0" tIns="457200" rIns="0" bIns="457200">
              <a:spAutoFit/>
            </a:bodyPr>
            <a:lstStyle/>
            <a:p>
              <a:pPr eaLnBrk="0" hangingPunct="0">
                <a:spcBef>
                  <a:spcPct val="50000"/>
                </a:spcBef>
                <a:defRPr/>
              </a:pPr>
              <a:r>
                <a:rPr lang="en-US" altLang="en-US" sz="1200" b="1">
                  <a:solidFill>
                    <a:schemeClr val="bg1"/>
                  </a:solidFill>
                  <a:latin typeface="Helvetica" pitchFamily="34" charset="0"/>
                </a:rPr>
                <a:t>The Caruth Institute for Engineering Education</a:t>
              </a:r>
            </a:p>
          </p:txBody>
        </p:sp>
        <p:sp>
          <p:nvSpPr>
            <p:cNvPr id="1036" name="Text Box 12"/>
            <p:cNvSpPr txBox="1">
              <a:spLocks noChangeArrowheads="1"/>
            </p:cNvSpPr>
            <p:nvPr/>
          </p:nvSpPr>
          <p:spPr bwMode="auto">
            <a:xfrm>
              <a:off x="3552" y="0"/>
              <a:ext cx="912" cy="248"/>
            </a:xfrm>
            <a:prstGeom prst="rect">
              <a:avLst/>
            </a:prstGeom>
            <a:noFill/>
            <a:ln w="9525">
              <a:noFill/>
              <a:miter lim="800000"/>
              <a:headEnd/>
              <a:tailEnd/>
            </a:ln>
            <a:effectLst/>
          </p:spPr>
          <p:txBody>
            <a:bodyPr>
              <a:spAutoFit/>
            </a:bodyPr>
            <a:lstStyle/>
            <a:p>
              <a:pPr eaLnBrk="0" hangingPunct="0">
                <a:lnSpc>
                  <a:spcPct val="110000"/>
                </a:lnSpc>
                <a:defRPr/>
              </a:pPr>
              <a:r>
                <a:rPr lang="en-US" altLang="en-US" sz="900" b="1">
                  <a:solidFill>
                    <a:schemeClr val="bg1"/>
                  </a:solidFill>
                  <a:latin typeface="Helvetica" pitchFamily="34" charset="0"/>
                </a:rPr>
                <a:t>Engineering Education for today’s classroom.</a:t>
              </a:r>
            </a:p>
          </p:txBody>
        </p:sp>
      </p:grpSp>
      <p:sp>
        <p:nvSpPr>
          <p:cNvPr id="4099" name="Rectangle 2"/>
          <p:cNvSpPr>
            <a:spLocks noGrp="1" noChangeArrowheads="1"/>
          </p:cNvSpPr>
          <p:nvPr>
            <p:ph type="title"/>
          </p:nvPr>
        </p:nvSpPr>
        <p:spPr bwMode="auto">
          <a:xfrm>
            <a:off x="2590800" y="1219200"/>
            <a:ext cx="6553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3"/>
          <p:cNvSpPr>
            <a:spLocks noGrp="1" noChangeArrowheads="1"/>
          </p:cNvSpPr>
          <p:nvPr>
            <p:ph type="body" idx="1"/>
          </p:nvPr>
        </p:nvSpPr>
        <p:spPr bwMode="auto">
          <a:xfrm>
            <a:off x="533400" y="2362200"/>
            <a:ext cx="7772400"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eaLnBrk="0" fontAlgn="base" hangingPunct="0">
        <a:spcBef>
          <a:spcPct val="0"/>
        </a:spcBef>
        <a:spcAft>
          <a:spcPct val="0"/>
        </a:spcAft>
        <a:defRPr sz="2400" b="1">
          <a:solidFill>
            <a:srgbClr val="4798BD"/>
          </a:solidFill>
          <a:latin typeface="+mj-lt"/>
          <a:ea typeface="+mj-ea"/>
          <a:cs typeface="+mj-cs"/>
        </a:defRPr>
      </a:lvl1pPr>
      <a:lvl2pPr algn="l" rtl="0" eaLnBrk="0" fontAlgn="base" hangingPunct="0">
        <a:spcBef>
          <a:spcPct val="0"/>
        </a:spcBef>
        <a:spcAft>
          <a:spcPct val="0"/>
        </a:spcAft>
        <a:defRPr sz="2400" b="1">
          <a:solidFill>
            <a:srgbClr val="4798BD"/>
          </a:solidFill>
          <a:latin typeface="Arial" charset="0"/>
        </a:defRPr>
      </a:lvl2pPr>
      <a:lvl3pPr algn="l" rtl="0" eaLnBrk="0" fontAlgn="base" hangingPunct="0">
        <a:spcBef>
          <a:spcPct val="0"/>
        </a:spcBef>
        <a:spcAft>
          <a:spcPct val="0"/>
        </a:spcAft>
        <a:defRPr sz="2400" b="1">
          <a:solidFill>
            <a:srgbClr val="4798BD"/>
          </a:solidFill>
          <a:latin typeface="Arial" charset="0"/>
        </a:defRPr>
      </a:lvl3pPr>
      <a:lvl4pPr algn="l" rtl="0" eaLnBrk="0" fontAlgn="base" hangingPunct="0">
        <a:spcBef>
          <a:spcPct val="0"/>
        </a:spcBef>
        <a:spcAft>
          <a:spcPct val="0"/>
        </a:spcAft>
        <a:defRPr sz="2400" b="1">
          <a:solidFill>
            <a:srgbClr val="4798BD"/>
          </a:solidFill>
          <a:latin typeface="Arial" charset="0"/>
        </a:defRPr>
      </a:lvl4pPr>
      <a:lvl5pPr algn="l" rtl="0" eaLnBrk="0" fontAlgn="base" hangingPunct="0">
        <a:spcBef>
          <a:spcPct val="0"/>
        </a:spcBef>
        <a:spcAft>
          <a:spcPct val="0"/>
        </a:spcAft>
        <a:defRPr sz="2400" b="1">
          <a:solidFill>
            <a:srgbClr val="4798BD"/>
          </a:solidFill>
          <a:latin typeface="Arial" charset="0"/>
        </a:defRPr>
      </a:lvl5pPr>
      <a:lvl6pPr marL="457200" algn="l" rtl="0" eaLnBrk="0" fontAlgn="base" hangingPunct="0">
        <a:spcBef>
          <a:spcPct val="0"/>
        </a:spcBef>
        <a:spcAft>
          <a:spcPct val="0"/>
        </a:spcAft>
        <a:defRPr sz="2400" b="1">
          <a:solidFill>
            <a:srgbClr val="4798BD"/>
          </a:solidFill>
          <a:latin typeface="Arial" charset="0"/>
        </a:defRPr>
      </a:lvl6pPr>
      <a:lvl7pPr marL="914400" algn="l" rtl="0" eaLnBrk="0" fontAlgn="base" hangingPunct="0">
        <a:spcBef>
          <a:spcPct val="0"/>
        </a:spcBef>
        <a:spcAft>
          <a:spcPct val="0"/>
        </a:spcAft>
        <a:defRPr sz="2400" b="1">
          <a:solidFill>
            <a:srgbClr val="4798BD"/>
          </a:solidFill>
          <a:latin typeface="Arial" charset="0"/>
        </a:defRPr>
      </a:lvl7pPr>
      <a:lvl8pPr marL="1371600" algn="l" rtl="0" eaLnBrk="0" fontAlgn="base" hangingPunct="0">
        <a:spcBef>
          <a:spcPct val="0"/>
        </a:spcBef>
        <a:spcAft>
          <a:spcPct val="0"/>
        </a:spcAft>
        <a:defRPr sz="2400" b="1">
          <a:solidFill>
            <a:srgbClr val="4798BD"/>
          </a:solidFill>
          <a:latin typeface="Arial" charset="0"/>
        </a:defRPr>
      </a:lvl8pPr>
      <a:lvl9pPr marL="1828800" algn="l" rtl="0" eaLnBrk="0" fontAlgn="base" hangingPunct="0">
        <a:spcBef>
          <a:spcPct val="0"/>
        </a:spcBef>
        <a:spcAft>
          <a:spcPct val="0"/>
        </a:spcAft>
        <a:defRPr sz="2400" b="1">
          <a:solidFill>
            <a:srgbClr val="4798BD"/>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eaLnBrk="0" fontAlgn="base" hangingPunct="0">
        <a:spcBef>
          <a:spcPct val="20000"/>
        </a:spcBef>
        <a:spcAft>
          <a:spcPct val="0"/>
        </a:spcAft>
        <a:buChar char="»"/>
        <a:defRPr>
          <a:solidFill>
            <a:schemeClr val="tx1"/>
          </a:solidFill>
          <a:latin typeface="+mn-lt"/>
        </a:defRPr>
      </a:lvl6pPr>
      <a:lvl7pPr marL="2971800" indent="-228600" algn="l" rtl="0" eaLnBrk="0" fontAlgn="base" hangingPunct="0">
        <a:spcBef>
          <a:spcPct val="20000"/>
        </a:spcBef>
        <a:spcAft>
          <a:spcPct val="0"/>
        </a:spcAft>
        <a:buChar char="»"/>
        <a:defRPr>
          <a:solidFill>
            <a:schemeClr val="tx1"/>
          </a:solidFill>
          <a:latin typeface="+mn-lt"/>
        </a:defRPr>
      </a:lvl7pPr>
      <a:lvl8pPr marL="3429000" indent="-228600" algn="l" rtl="0" eaLnBrk="0" fontAlgn="base" hangingPunct="0">
        <a:spcBef>
          <a:spcPct val="20000"/>
        </a:spcBef>
        <a:spcAft>
          <a:spcPct val="0"/>
        </a:spcAft>
        <a:buChar char="»"/>
        <a:defRPr>
          <a:solidFill>
            <a:schemeClr val="tx1"/>
          </a:solidFill>
          <a:latin typeface="+mn-lt"/>
        </a:defRPr>
      </a:lvl8pPr>
      <a:lvl9pPr marL="3886200" indent="-228600" algn="l" rtl="0" eaLnBrk="0" fontAlgn="base" hangingPunct="0">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notesSlide" Target="../notesSlides/notesSlide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jpeg"/><Relationship Id="rId9"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123" name="Text Box 3"/>
          <p:cNvSpPr txBox="1">
            <a:spLocks noChangeArrowheads="1"/>
          </p:cNvSpPr>
          <p:nvPr/>
        </p:nvSpPr>
        <p:spPr bwMode="auto">
          <a:xfrm>
            <a:off x="3276600" y="2286000"/>
            <a:ext cx="5410200" cy="3570288"/>
          </a:xfrm>
          <a:prstGeom prst="rect">
            <a:avLst/>
          </a:prstGeom>
          <a:noFill/>
          <a:ln w="9525">
            <a:noFill/>
            <a:miter lim="800000"/>
            <a:headEnd/>
            <a:tailEnd/>
          </a:ln>
        </p:spPr>
        <p:txBody>
          <a:bodyPr tIns="0" rIns="182880" bIns="0">
            <a:spAutoFit/>
          </a:bodyPr>
          <a:lstStyle/>
          <a:p>
            <a:pPr eaLnBrk="0" hangingPunct="0">
              <a:lnSpc>
                <a:spcPct val="200000"/>
              </a:lnSpc>
              <a:spcBef>
                <a:spcPct val="50000"/>
              </a:spcBef>
            </a:pPr>
            <a:r>
              <a:rPr lang="en-US" altLang="en-US" sz="3200" b="1">
                <a:solidFill>
                  <a:srgbClr val="4798BD"/>
                </a:solidFill>
                <a:latin typeface="Arial" charset="0"/>
              </a:rPr>
              <a:t>The Infinity Project</a:t>
            </a:r>
            <a:r>
              <a:rPr lang="en-US" sz="2800" b="1" baseline="30000">
                <a:solidFill>
                  <a:srgbClr val="4798BD"/>
                </a:solidFill>
                <a:latin typeface="Arial" charset="0"/>
              </a:rPr>
              <a:t>SM</a:t>
            </a:r>
            <a:endParaRPr lang="en-US" altLang="en-US" sz="3600" b="1" i="1">
              <a:solidFill>
                <a:srgbClr val="4798BD"/>
              </a:solidFill>
              <a:latin typeface="Arial" charset="0"/>
            </a:endParaRPr>
          </a:p>
          <a:p>
            <a:pPr eaLnBrk="0" hangingPunct="0">
              <a:spcBef>
                <a:spcPct val="50000"/>
              </a:spcBef>
            </a:pPr>
            <a:endParaRPr lang="en-US" altLang="en-US" sz="2800" b="1" i="1">
              <a:solidFill>
                <a:srgbClr val="FF8A15"/>
              </a:solidFill>
              <a:latin typeface="Arial" charset="0"/>
            </a:endParaRPr>
          </a:p>
          <a:p>
            <a:pPr eaLnBrk="0" hangingPunct="0">
              <a:spcBef>
                <a:spcPct val="50000"/>
              </a:spcBef>
            </a:pPr>
            <a:r>
              <a:rPr lang="en-US" altLang="en-US" sz="2800" b="1" i="1">
                <a:solidFill>
                  <a:srgbClr val="FF8A15"/>
                </a:solidFill>
                <a:latin typeface="Arial" charset="0"/>
              </a:rPr>
              <a:t>Bringing Engineering </a:t>
            </a:r>
          </a:p>
          <a:p>
            <a:pPr eaLnBrk="0" hangingPunct="0">
              <a:spcBef>
                <a:spcPct val="50000"/>
              </a:spcBef>
            </a:pPr>
            <a:r>
              <a:rPr lang="en-US" altLang="en-US" sz="2800" b="1" i="1">
                <a:solidFill>
                  <a:srgbClr val="FF8A15"/>
                </a:solidFill>
                <a:latin typeface="Arial" charset="0"/>
              </a:rPr>
              <a:t>Education to Schools </a:t>
            </a:r>
          </a:p>
          <a:p>
            <a:pPr eaLnBrk="0" hangingPunct="0">
              <a:spcBef>
                <a:spcPct val="50000"/>
              </a:spcBef>
            </a:pPr>
            <a:r>
              <a:rPr lang="en-US" altLang="en-US" sz="2800" b="1" i="1">
                <a:solidFill>
                  <a:srgbClr val="FF8A15"/>
                </a:solidFill>
                <a:latin typeface="Arial" charset="0"/>
              </a:rPr>
              <a:t>Across the Country</a:t>
            </a:r>
          </a:p>
        </p:txBody>
      </p:sp>
      <p:sp>
        <p:nvSpPr>
          <p:cNvPr id="5124" name="Text Box 4"/>
          <p:cNvSpPr txBox="1">
            <a:spLocks noChangeArrowheads="1"/>
          </p:cNvSpPr>
          <p:nvPr/>
        </p:nvSpPr>
        <p:spPr bwMode="auto">
          <a:xfrm>
            <a:off x="7620000" y="6584950"/>
            <a:ext cx="1524000" cy="274638"/>
          </a:xfrm>
          <a:prstGeom prst="rect">
            <a:avLst/>
          </a:prstGeom>
          <a:noFill/>
          <a:ln w="9525">
            <a:noFill/>
            <a:miter lim="800000"/>
            <a:headEnd/>
            <a:tailEnd/>
          </a:ln>
        </p:spPr>
        <p:txBody>
          <a:bodyPr>
            <a:spAutoFit/>
          </a:bodyPr>
          <a:lstStyle/>
          <a:p>
            <a:pPr eaLnBrk="0" hangingPunct="0"/>
            <a:r>
              <a:rPr lang="en-US" altLang="en-US" sz="1200">
                <a:solidFill>
                  <a:schemeClr val="bg1"/>
                </a:solidFill>
                <a:latin typeface="Helvetica" pitchFamily="34" charset="0"/>
              </a:rPr>
              <a:t>infinity-project.org</a:t>
            </a:r>
            <a:endParaRPr lang="en-US" altLang="en-US" sz="1200">
              <a:solidFill>
                <a:schemeClr val="bg1"/>
              </a:solidFill>
              <a:latin typeface="B Helvetica Bold" charset="0"/>
            </a:endParaRPr>
          </a:p>
        </p:txBody>
      </p:sp>
      <p:pic>
        <p:nvPicPr>
          <p:cNvPr id="5125" name="Picture 5"/>
          <p:cNvPicPr>
            <a:picLocks noChangeAspect="1" noChangeArrowheads="1"/>
          </p:cNvPicPr>
          <p:nvPr/>
        </p:nvPicPr>
        <p:blipFill>
          <a:blip r:embed="rId4"/>
          <a:srcRect/>
          <a:stretch>
            <a:fillRect/>
          </a:stretch>
        </p:blipFill>
        <p:spPr bwMode="auto">
          <a:xfrm>
            <a:off x="152400" y="152400"/>
            <a:ext cx="2057400" cy="1249363"/>
          </a:xfrm>
          <a:prstGeom prst="rect">
            <a:avLst/>
          </a:prstGeom>
          <a:noFill/>
          <a:ln w="9525">
            <a:noFill/>
            <a:miter lim="800000"/>
            <a:headEnd/>
            <a:tailEnd/>
          </a:ln>
        </p:spPr>
      </p:pic>
      <p:pic>
        <p:nvPicPr>
          <p:cNvPr id="5126" name="Picture 6"/>
          <p:cNvPicPr>
            <a:picLocks noChangeAspect="1" noChangeArrowheads="1"/>
          </p:cNvPicPr>
          <p:nvPr/>
        </p:nvPicPr>
        <p:blipFill>
          <a:blip r:embed="rId5"/>
          <a:srcRect/>
          <a:stretch>
            <a:fillRect/>
          </a:stretch>
        </p:blipFill>
        <p:spPr bwMode="auto">
          <a:xfrm>
            <a:off x="393700" y="2514600"/>
            <a:ext cx="2882900" cy="3733800"/>
          </a:xfrm>
          <a:prstGeom prst="rect">
            <a:avLst/>
          </a:prstGeom>
          <a:noFill/>
          <a:ln w="9525">
            <a:noFill/>
            <a:miter lim="800000"/>
            <a:headEnd/>
            <a:tailEnd/>
          </a:ln>
        </p:spPr>
      </p:pic>
      <p:sp>
        <p:nvSpPr>
          <p:cNvPr id="5127" name="Text Box 7"/>
          <p:cNvSpPr txBox="1">
            <a:spLocks noChangeArrowheads="1"/>
          </p:cNvSpPr>
          <p:nvPr/>
        </p:nvSpPr>
        <p:spPr bwMode="auto">
          <a:xfrm>
            <a:off x="2743200" y="152400"/>
            <a:ext cx="6172200" cy="366713"/>
          </a:xfrm>
          <a:prstGeom prst="rect">
            <a:avLst/>
          </a:prstGeom>
          <a:noFill/>
          <a:ln w="9525">
            <a:noFill/>
            <a:miter lim="800000"/>
            <a:headEnd/>
            <a:tailEnd/>
          </a:ln>
        </p:spPr>
        <p:txBody>
          <a:bodyPr>
            <a:spAutoFit/>
          </a:bodyPr>
          <a:lstStyle/>
          <a:p>
            <a:pPr eaLnBrk="0" hangingPunct="0">
              <a:spcBef>
                <a:spcPct val="50000"/>
              </a:spcBef>
            </a:pPr>
            <a:r>
              <a:rPr lang="en-US" altLang="en-US" sz="1800" b="1">
                <a:solidFill>
                  <a:srgbClr val="4798BD"/>
                </a:solidFill>
                <a:latin typeface="Helvetica" pitchFamily="34" charset="0"/>
              </a:rPr>
              <a:t>Engineering Education for Today’s Classroom</a:t>
            </a:r>
          </a:p>
        </p:txBody>
      </p:sp>
      <p:sp>
        <p:nvSpPr>
          <p:cNvPr id="5128" name="Text Box 8"/>
          <p:cNvSpPr txBox="1">
            <a:spLocks noChangeArrowheads="1"/>
          </p:cNvSpPr>
          <p:nvPr/>
        </p:nvSpPr>
        <p:spPr bwMode="auto">
          <a:xfrm>
            <a:off x="457200" y="6629400"/>
            <a:ext cx="5181600" cy="276225"/>
          </a:xfrm>
          <a:prstGeom prst="rect">
            <a:avLst/>
          </a:prstGeom>
          <a:noFill/>
          <a:ln w="9525">
            <a:noFill/>
            <a:miter lim="800000"/>
            <a:headEnd/>
            <a:tailEnd/>
          </a:ln>
        </p:spPr>
        <p:txBody>
          <a:bodyPr>
            <a:spAutoFit/>
          </a:bodyPr>
          <a:lstStyle/>
          <a:p>
            <a:pPr eaLnBrk="0" hangingPunct="0">
              <a:spcBef>
                <a:spcPct val="50000"/>
              </a:spcBef>
            </a:pPr>
            <a:r>
              <a:rPr lang="en-US" altLang="en-US" sz="1200" b="1">
                <a:solidFill>
                  <a:schemeClr val="bg1"/>
                </a:solidFill>
                <a:latin typeface="Helvetica" pitchFamily="34" charset="0"/>
              </a:rPr>
              <a:t>The Caruth Institute for Engineering Education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2819400"/>
            <a:ext cx="7162800" cy="1371600"/>
          </a:xfrm>
          <a:prstGeom prst="rect">
            <a:avLst/>
          </a:prstGeom>
          <a:solidFill>
            <a:srgbClr val="4798BD"/>
          </a:solidFill>
          <a:ln w="9525">
            <a:solidFill>
              <a:schemeClr val="tx1"/>
            </a:solidFill>
            <a:miter lim="800000"/>
            <a:headEnd/>
            <a:tailEnd/>
          </a:ln>
        </p:spPr>
        <p:txBody>
          <a:bodyPr wrap="none" anchor="ctr"/>
          <a:lstStyle/>
          <a:p>
            <a:pPr eaLnBrk="0" hangingPunct="0"/>
            <a:endParaRPr lang="en-US"/>
          </a:p>
        </p:txBody>
      </p:sp>
      <p:sp>
        <p:nvSpPr>
          <p:cNvPr id="11267" name="Rectangle 3"/>
          <p:cNvSpPr>
            <a:spLocks noChangeArrowheads="1"/>
          </p:cNvSpPr>
          <p:nvPr/>
        </p:nvSpPr>
        <p:spPr bwMode="auto">
          <a:xfrm>
            <a:off x="2514600" y="1371600"/>
            <a:ext cx="6248400" cy="457200"/>
          </a:xfrm>
          <a:prstGeom prst="rect">
            <a:avLst/>
          </a:prstGeom>
          <a:noFill/>
          <a:ln w="9525">
            <a:noFill/>
            <a:miter lim="800000"/>
            <a:headEnd/>
            <a:tailEnd/>
          </a:ln>
        </p:spPr>
        <p:txBody>
          <a:bodyPr anchor="ctr"/>
          <a:lstStyle/>
          <a:p>
            <a:pPr eaLnBrk="0" hangingPunct="0"/>
            <a:r>
              <a:rPr lang="en-US" sz="2800" b="1">
                <a:solidFill>
                  <a:srgbClr val="4798BD"/>
                </a:solidFill>
                <a:latin typeface="Arial" charset="0"/>
              </a:rPr>
              <a:t>Elements to Success</a:t>
            </a:r>
          </a:p>
        </p:txBody>
      </p:sp>
      <p:sp>
        <p:nvSpPr>
          <p:cNvPr id="11268" name="Rectangle 4"/>
          <p:cNvSpPr>
            <a:spLocks noChangeArrowheads="1"/>
          </p:cNvSpPr>
          <p:nvPr/>
        </p:nvSpPr>
        <p:spPr bwMode="auto">
          <a:xfrm>
            <a:off x="381000" y="2286000"/>
            <a:ext cx="7924800" cy="4191000"/>
          </a:xfrm>
          <a:prstGeom prst="rect">
            <a:avLst/>
          </a:prstGeom>
          <a:noFill/>
          <a:ln w="9525">
            <a:noFill/>
            <a:miter lim="800000"/>
            <a:headEnd/>
            <a:tailEnd/>
          </a:ln>
        </p:spPr>
        <p:txBody>
          <a:bodyPr/>
          <a:lstStyle/>
          <a:p>
            <a:pPr marL="342900" indent="-342900" eaLnBrk="0" hangingPunct="0"/>
            <a:r>
              <a:rPr lang="en-US" b="1" i="1" dirty="0">
                <a:latin typeface="Arial" charset="0"/>
              </a:rPr>
              <a:t>Two Key Elements for The Infinity Project’s Success</a:t>
            </a:r>
          </a:p>
          <a:p>
            <a:pPr marL="342900" indent="-342900" eaLnBrk="0" hangingPunct="0"/>
            <a:endParaRPr lang="en-US" b="1" i="1" dirty="0">
              <a:latin typeface="Arial" charset="0"/>
            </a:endParaRPr>
          </a:p>
          <a:p>
            <a:pPr marL="342900" indent="-342900" eaLnBrk="0" hangingPunct="0"/>
            <a:r>
              <a:rPr lang="en-US" dirty="0">
                <a:latin typeface="Arial" charset="0"/>
              </a:rPr>
              <a:t>	1. Award winning, high quality program</a:t>
            </a:r>
          </a:p>
          <a:p>
            <a:pPr marL="342900" indent="-342900" eaLnBrk="0" hangingPunct="0"/>
            <a:endParaRPr lang="en-US" sz="1000" dirty="0">
              <a:latin typeface="Arial" charset="0"/>
            </a:endParaRPr>
          </a:p>
          <a:p>
            <a:pPr marL="342900" indent="-342900" eaLnBrk="0" hangingPunct="0"/>
            <a:r>
              <a:rPr lang="en-US" dirty="0">
                <a:latin typeface="Arial" charset="0"/>
              </a:rPr>
              <a:t>	2. Easy for schools to implement</a:t>
            </a:r>
          </a:p>
          <a:p>
            <a:pPr marL="342900" indent="-342900" eaLnBrk="0" hangingPunct="0"/>
            <a:r>
              <a:rPr lang="en-US" dirty="0">
                <a:latin typeface="Arial" charset="0"/>
              </a:rPr>
              <a:t>			</a:t>
            </a:r>
          </a:p>
          <a:p>
            <a:pPr marL="342900" indent="-342900" eaLnBrk="0" hangingPunct="0"/>
            <a:endParaRPr lang="en-US" sz="1000" b="1" i="1" dirty="0">
              <a:latin typeface="Arial" charset="0"/>
            </a:endParaRPr>
          </a:p>
          <a:p>
            <a:pPr marL="342900" indent="-342900" eaLnBrk="0" hangingPunct="0"/>
            <a:r>
              <a:rPr lang="en-US" b="1" i="1" dirty="0">
                <a:latin typeface="Arial" charset="0"/>
              </a:rPr>
              <a:t>Added benefits:</a:t>
            </a:r>
          </a:p>
          <a:p>
            <a:pPr marL="742950" lvl="1" indent="-285750" eaLnBrk="0" hangingPunct="0">
              <a:buFont typeface="Wingdings" pitchFamily="2" charset="2"/>
              <a:buChar char="§"/>
            </a:pPr>
            <a:r>
              <a:rPr lang="en-US" i="1" dirty="0">
                <a:latin typeface="Arial" charset="0"/>
              </a:rPr>
              <a:t>low cost</a:t>
            </a:r>
          </a:p>
          <a:p>
            <a:pPr marL="742950" lvl="1" indent="-285750" eaLnBrk="0" hangingPunct="0">
              <a:buFont typeface="Wingdings" pitchFamily="2" charset="2"/>
              <a:buChar char="§"/>
            </a:pPr>
            <a:r>
              <a:rPr lang="en-US" i="1" dirty="0">
                <a:latin typeface="Arial" charset="0"/>
              </a:rPr>
              <a:t>works with existing teacher base</a:t>
            </a:r>
          </a:p>
          <a:p>
            <a:pPr marL="742950" lvl="1" indent="-285750" eaLnBrk="0" hangingPunct="0">
              <a:buFont typeface="Wingdings" pitchFamily="2" charset="2"/>
              <a:buChar char="§"/>
            </a:pPr>
            <a:r>
              <a:rPr lang="en-US" i="1" dirty="0">
                <a:latin typeface="Arial" charset="0"/>
              </a:rPr>
              <a:t>significant classroom support</a:t>
            </a:r>
          </a:p>
          <a:p>
            <a:pPr marL="742950" lvl="1" indent="-285750" eaLnBrk="0" hangingPunct="0">
              <a:buFont typeface="Wingdings" pitchFamily="2" charset="2"/>
              <a:buChar char="§"/>
            </a:pPr>
            <a:r>
              <a:rPr lang="en-US" i="1" dirty="0">
                <a:latin typeface="Arial" charset="0"/>
              </a:rPr>
              <a:t>high impact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Engineering Curricula</a:t>
            </a:r>
            <a:endParaRPr lang="en-US" sz="1600" smtClean="0"/>
          </a:p>
        </p:txBody>
      </p:sp>
      <p:sp>
        <p:nvSpPr>
          <p:cNvPr id="12313" name="Text Box 30"/>
          <p:cNvSpPr txBox="1">
            <a:spLocks noChangeArrowheads="1"/>
          </p:cNvSpPr>
          <p:nvPr/>
        </p:nvSpPr>
        <p:spPr bwMode="auto">
          <a:xfrm>
            <a:off x="4343400" y="5726113"/>
            <a:ext cx="184150" cy="304800"/>
          </a:xfrm>
          <a:prstGeom prst="rect">
            <a:avLst/>
          </a:prstGeom>
          <a:noFill/>
          <a:ln w="9525">
            <a:noFill/>
            <a:miter lim="800000"/>
            <a:headEnd/>
            <a:tailEnd/>
          </a:ln>
        </p:spPr>
        <p:txBody>
          <a:bodyPr wrap="none">
            <a:spAutoFit/>
          </a:bodyPr>
          <a:lstStyle/>
          <a:p>
            <a:endParaRPr lang="en-US" sz="1400">
              <a:latin typeface="Arial" charset="0"/>
            </a:endParaRPr>
          </a:p>
        </p:txBody>
      </p:sp>
      <p:graphicFrame>
        <p:nvGraphicFramePr>
          <p:cNvPr id="6" name="Table Placeholder 5"/>
          <p:cNvGraphicFramePr>
            <a:graphicFrameLocks noGrp="1"/>
          </p:cNvGraphicFramePr>
          <p:nvPr>
            <p:ph type="tbl" idx="1"/>
          </p:nvPr>
        </p:nvGraphicFramePr>
        <p:xfrm>
          <a:off x="228600" y="1746651"/>
          <a:ext cx="8686800" cy="4776069"/>
        </p:xfrm>
        <a:graphic>
          <a:graphicData uri="http://schemas.openxmlformats.org/drawingml/2006/table">
            <a:tbl>
              <a:tblPr firstRow="1" bandRow="1">
                <a:tableStyleId>{7DF18680-E054-41AD-8BC1-D1AEF772440D}</a:tableStyleId>
              </a:tblPr>
              <a:tblGrid>
                <a:gridCol w="4919958"/>
                <a:gridCol w="999366"/>
                <a:gridCol w="1383738"/>
                <a:gridCol w="1383738"/>
              </a:tblGrid>
              <a:tr h="650994">
                <a:tc>
                  <a:txBody>
                    <a:bodyPr/>
                    <a:lstStyle/>
                    <a:p>
                      <a:r>
                        <a:rPr lang="en-US" sz="1600" dirty="0" smtClean="0">
                          <a:solidFill>
                            <a:schemeClr val="tx1"/>
                          </a:solidFill>
                        </a:rPr>
                        <a:t>Course Title</a:t>
                      </a:r>
                      <a:endParaRPr lang="en-US" sz="1600" dirty="0">
                        <a:solidFill>
                          <a:schemeClr val="tx1"/>
                        </a:solidFill>
                      </a:endParaRPr>
                    </a:p>
                  </a:txBody>
                  <a:tcPr>
                    <a:solidFill>
                      <a:schemeClr val="accent5">
                        <a:lumMod val="20000"/>
                        <a:lumOff val="80000"/>
                      </a:schemeClr>
                    </a:solidFill>
                  </a:tcPr>
                </a:tc>
                <a:tc>
                  <a:txBody>
                    <a:bodyPr/>
                    <a:lstStyle/>
                    <a:p>
                      <a:pPr algn="ctr"/>
                      <a:r>
                        <a:rPr lang="en-US" sz="1600" dirty="0" smtClean="0">
                          <a:solidFill>
                            <a:schemeClr val="tx1"/>
                          </a:solidFill>
                        </a:rPr>
                        <a:t>Level</a:t>
                      </a:r>
                      <a:endParaRPr lang="en-US" sz="1600" dirty="0">
                        <a:solidFill>
                          <a:schemeClr val="tx1"/>
                        </a:solidFill>
                      </a:endParaRPr>
                    </a:p>
                  </a:txBody>
                  <a:tcPr>
                    <a:solidFill>
                      <a:schemeClr val="accent5">
                        <a:lumMod val="20000"/>
                        <a:lumOff val="80000"/>
                      </a:schemeClr>
                    </a:solidFill>
                  </a:tcPr>
                </a:tc>
                <a:tc>
                  <a:txBody>
                    <a:bodyPr/>
                    <a:lstStyle/>
                    <a:p>
                      <a:pPr algn="ctr"/>
                      <a:r>
                        <a:rPr lang="en-US" sz="1600" dirty="0" smtClean="0">
                          <a:solidFill>
                            <a:schemeClr val="tx1"/>
                          </a:solidFill>
                        </a:rPr>
                        <a:t>Teacher Certification</a:t>
                      </a:r>
                      <a:endParaRPr lang="en-US" sz="1600" dirty="0">
                        <a:solidFill>
                          <a:schemeClr val="tx1"/>
                        </a:solidFill>
                      </a:endParaRPr>
                    </a:p>
                  </a:txBody>
                  <a:tcPr>
                    <a:solidFill>
                      <a:schemeClr val="accent5">
                        <a:lumMod val="20000"/>
                        <a:lumOff val="80000"/>
                      </a:schemeClr>
                    </a:solidFill>
                  </a:tcPr>
                </a:tc>
                <a:tc>
                  <a:txBody>
                    <a:bodyPr/>
                    <a:lstStyle/>
                    <a:p>
                      <a:pPr algn="ctr"/>
                      <a:r>
                        <a:rPr lang="en-US" sz="1600" dirty="0" smtClean="0">
                          <a:solidFill>
                            <a:schemeClr val="tx1"/>
                          </a:solidFill>
                        </a:rPr>
                        <a:t>Availability</a:t>
                      </a:r>
                      <a:endParaRPr lang="en-US" sz="1600" dirty="0">
                        <a:solidFill>
                          <a:schemeClr val="tx1"/>
                        </a:solidFill>
                      </a:endParaRPr>
                    </a:p>
                  </a:txBody>
                  <a:tcPr>
                    <a:solidFill>
                      <a:schemeClr val="accent5">
                        <a:lumMod val="20000"/>
                        <a:lumOff val="80000"/>
                      </a:schemeClr>
                    </a:solidFill>
                  </a:tcPr>
                </a:tc>
              </a:tr>
              <a:tr h="1640746">
                <a:tc>
                  <a:txBody>
                    <a:bodyPr/>
                    <a:lstStyle/>
                    <a:p>
                      <a:pPr>
                        <a:spcAft>
                          <a:spcPts val="1000"/>
                        </a:spcAft>
                      </a:pPr>
                      <a:r>
                        <a:rPr lang="en-US" sz="1600" b="1" dirty="0" smtClean="0"/>
                        <a:t>Engineering Design</a:t>
                      </a:r>
                    </a:p>
                    <a:p>
                      <a:pPr marL="0" indent="0">
                        <a:spcBef>
                          <a:spcPts val="0"/>
                        </a:spcBef>
                        <a:spcAft>
                          <a:spcPts val="1000"/>
                        </a:spcAft>
                        <a:buFont typeface="Arial" pitchFamily="34" charset="0"/>
                        <a:buNone/>
                      </a:pPr>
                      <a:r>
                        <a:rPr lang="en-US" sz="1400" i="1" dirty="0" smtClean="0"/>
                        <a:t>Year-long + </a:t>
                      </a:r>
                      <a:r>
                        <a:rPr lang="en-US" sz="1400" i="1" baseline="0" dirty="0" smtClean="0"/>
                        <a:t>curriculum </a:t>
                      </a:r>
                      <a:r>
                        <a:rPr lang="en-US" sz="1400" i="1" baseline="0" dirty="0" smtClean="0"/>
                        <a:t>focused on math &amp; science concepts behind electrical, mechanical, environmental, biomedical engineering</a:t>
                      </a:r>
                    </a:p>
                    <a:p>
                      <a:pPr marL="0" indent="0">
                        <a:spcBef>
                          <a:spcPts val="0"/>
                        </a:spcBef>
                        <a:spcAft>
                          <a:spcPts val="1000"/>
                        </a:spcAft>
                        <a:buFont typeface="Wingdings" pitchFamily="2" charset="2"/>
                        <a:buNone/>
                      </a:pPr>
                      <a:r>
                        <a:rPr lang="en-US" sz="1400" i="1" baseline="0" dirty="0" smtClean="0"/>
                        <a:t>Pre-requisites:  Algebra II, one lab-based science</a:t>
                      </a:r>
                      <a:endParaRPr lang="en-US" sz="1400" i="1" dirty="0" smtClean="0"/>
                    </a:p>
                  </a:txBody>
                  <a:tcPr>
                    <a:solidFill>
                      <a:schemeClr val="accent5">
                        <a:lumMod val="60000"/>
                        <a:lumOff val="40000"/>
                      </a:schemeClr>
                    </a:solidFill>
                  </a:tcPr>
                </a:tc>
                <a:tc>
                  <a:txBody>
                    <a:bodyPr/>
                    <a:lstStyle/>
                    <a:p>
                      <a:pPr algn="ctr"/>
                      <a:r>
                        <a:rPr lang="en-US" sz="1600" dirty="0" smtClean="0"/>
                        <a:t>10-12</a:t>
                      </a:r>
                      <a:endParaRPr lang="en-US" sz="1600" dirty="0"/>
                    </a:p>
                  </a:txBody>
                  <a:tcPr>
                    <a:solidFill>
                      <a:schemeClr val="accent5">
                        <a:lumMod val="60000"/>
                        <a:lumOff val="40000"/>
                      </a:schemeClr>
                    </a:solidFill>
                  </a:tcPr>
                </a:tc>
                <a:tc>
                  <a:txBody>
                    <a:bodyPr/>
                    <a:lstStyle/>
                    <a:p>
                      <a:pPr algn="ctr">
                        <a:lnSpc>
                          <a:spcPct val="150000"/>
                        </a:lnSpc>
                        <a:buFont typeface="Arial" pitchFamily="34" charset="0"/>
                        <a:buNone/>
                      </a:pPr>
                      <a:r>
                        <a:rPr lang="en-US" sz="1600" dirty="0" smtClean="0"/>
                        <a:t>Math</a:t>
                      </a:r>
                    </a:p>
                    <a:p>
                      <a:pPr algn="ctr">
                        <a:lnSpc>
                          <a:spcPct val="150000"/>
                        </a:lnSpc>
                        <a:buFont typeface="Arial" pitchFamily="34" charset="0"/>
                        <a:buNone/>
                      </a:pPr>
                      <a:r>
                        <a:rPr lang="en-US" sz="1600" dirty="0" smtClean="0"/>
                        <a:t>Science</a:t>
                      </a:r>
                    </a:p>
                    <a:p>
                      <a:pPr algn="ctr">
                        <a:lnSpc>
                          <a:spcPct val="150000"/>
                        </a:lnSpc>
                        <a:buFont typeface="Arial" pitchFamily="34" charset="0"/>
                        <a:buNone/>
                      </a:pPr>
                      <a:r>
                        <a:rPr lang="en-US" sz="1600" dirty="0" smtClean="0"/>
                        <a:t>Tech Ed</a:t>
                      </a:r>
                      <a:endParaRPr lang="en-US" sz="1600" dirty="0"/>
                    </a:p>
                  </a:txBody>
                  <a:tcPr>
                    <a:solidFill>
                      <a:schemeClr val="accent5">
                        <a:lumMod val="60000"/>
                        <a:lumOff val="40000"/>
                      </a:schemeClr>
                    </a:solidFill>
                  </a:tcPr>
                </a:tc>
                <a:tc>
                  <a:txBody>
                    <a:bodyPr/>
                    <a:lstStyle/>
                    <a:p>
                      <a:pPr algn="ctr"/>
                      <a:r>
                        <a:rPr lang="en-US" sz="1600" dirty="0" smtClean="0"/>
                        <a:t>Current</a:t>
                      </a:r>
                      <a:endParaRPr lang="en-US" sz="1600" dirty="0"/>
                    </a:p>
                  </a:txBody>
                  <a:tcPr>
                    <a:solidFill>
                      <a:schemeClr val="accent5">
                        <a:lumMod val="60000"/>
                        <a:lumOff val="40000"/>
                      </a:schemeClr>
                    </a:solidFill>
                  </a:tcPr>
                </a:tc>
              </a:tr>
              <a:tr h="1295609">
                <a:tc>
                  <a:txBody>
                    <a:bodyPr/>
                    <a:lstStyle/>
                    <a:p>
                      <a:pPr>
                        <a:spcBef>
                          <a:spcPts val="0"/>
                        </a:spcBef>
                        <a:spcAft>
                          <a:spcPts val="1000"/>
                        </a:spcAft>
                      </a:pPr>
                      <a:r>
                        <a:rPr lang="en-US" sz="1600" b="1" dirty="0" smtClean="0"/>
                        <a:t>Math for Innovators</a:t>
                      </a:r>
                      <a:endParaRPr lang="en-US" sz="1600" b="1" dirty="0" smtClean="0"/>
                    </a:p>
                    <a:p>
                      <a:pPr>
                        <a:spcAft>
                          <a:spcPts val="1000"/>
                        </a:spcAft>
                      </a:pPr>
                      <a:r>
                        <a:rPr lang="en-US" sz="1400" i="1" dirty="0" smtClean="0"/>
                        <a:t>Year-long curriculum </a:t>
                      </a:r>
                      <a:r>
                        <a:rPr lang="en-US" sz="1400" i="1" dirty="0" smtClean="0"/>
                        <a:t>focused on application of math to engineering</a:t>
                      </a:r>
                      <a:r>
                        <a:rPr lang="en-US" sz="1400" i="1" baseline="0" dirty="0" smtClean="0"/>
                        <a:t> concepts</a:t>
                      </a:r>
                    </a:p>
                    <a:p>
                      <a:pPr>
                        <a:spcAft>
                          <a:spcPts val="1000"/>
                        </a:spcAft>
                      </a:pPr>
                      <a:r>
                        <a:rPr lang="en-US" sz="1400" i="1" baseline="0" dirty="0" smtClean="0"/>
                        <a:t>Pre-requisite:  Algebra II</a:t>
                      </a:r>
                      <a:endParaRPr lang="en-US" sz="1400" i="1" dirty="0"/>
                    </a:p>
                  </a:txBody>
                  <a:tcPr>
                    <a:solidFill>
                      <a:schemeClr val="accent5">
                        <a:lumMod val="75000"/>
                      </a:schemeClr>
                    </a:solidFill>
                  </a:tcPr>
                </a:tc>
                <a:tc>
                  <a:txBody>
                    <a:bodyPr/>
                    <a:lstStyle/>
                    <a:p>
                      <a:pPr algn="ctr"/>
                      <a:r>
                        <a:rPr lang="en-US" sz="1600" dirty="0" smtClean="0"/>
                        <a:t>11-12</a:t>
                      </a:r>
                      <a:endParaRPr lang="en-US" sz="1600" dirty="0"/>
                    </a:p>
                  </a:txBody>
                  <a:tcPr>
                    <a:solidFill>
                      <a:schemeClr val="accent5">
                        <a:lumMod val="75000"/>
                      </a:schemeClr>
                    </a:solidFill>
                  </a:tcPr>
                </a:tc>
                <a:tc>
                  <a:txBody>
                    <a:bodyPr/>
                    <a:lstStyle/>
                    <a:p>
                      <a:pPr algn="ctr">
                        <a:lnSpc>
                          <a:spcPct val="150000"/>
                        </a:lnSpc>
                      </a:pPr>
                      <a:r>
                        <a:rPr lang="en-US" sz="1600" dirty="0" smtClean="0"/>
                        <a:t>Math</a:t>
                      </a:r>
                    </a:p>
                    <a:p>
                      <a:pPr algn="ctr">
                        <a:lnSpc>
                          <a:spcPct val="150000"/>
                        </a:lnSpc>
                      </a:pPr>
                      <a:r>
                        <a:rPr lang="en-US" sz="1600" dirty="0" smtClean="0"/>
                        <a:t>Tech</a:t>
                      </a:r>
                      <a:r>
                        <a:rPr lang="en-US" sz="1600" baseline="0" dirty="0" smtClean="0"/>
                        <a:t> Ed</a:t>
                      </a:r>
                      <a:endParaRPr lang="en-US" sz="1600" dirty="0"/>
                    </a:p>
                  </a:txBody>
                  <a:tcPr>
                    <a:solidFill>
                      <a:schemeClr val="accent5">
                        <a:lumMod val="75000"/>
                      </a:schemeClr>
                    </a:solidFill>
                  </a:tcPr>
                </a:tc>
                <a:tc>
                  <a:txBody>
                    <a:bodyPr/>
                    <a:lstStyle/>
                    <a:p>
                      <a:pPr algn="ctr"/>
                      <a:r>
                        <a:rPr lang="en-US" sz="1600" dirty="0" smtClean="0"/>
                        <a:t>Summer 2011</a:t>
                      </a:r>
                      <a:endParaRPr lang="en-US" sz="1600" dirty="0"/>
                    </a:p>
                  </a:txBody>
                  <a:tcPr>
                    <a:solidFill>
                      <a:schemeClr val="accent5">
                        <a:lumMod val="75000"/>
                      </a:schemeClr>
                    </a:solidFill>
                  </a:tcPr>
                </a:tc>
              </a:tr>
              <a:tr h="1096410">
                <a:tc>
                  <a:txBody>
                    <a:bodyPr/>
                    <a:lstStyle/>
                    <a:p>
                      <a:pPr>
                        <a:spcAft>
                          <a:spcPts val="1000"/>
                        </a:spcAft>
                      </a:pPr>
                      <a:r>
                        <a:rPr lang="en-US" sz="1600" b="1" dirty="0" smtClean="0"/>
                        <a:t>Engineering for Today’s Intermediate School</a:t>
                      </a:r>
                    </a:p>
                    <a:p>
                      <a:r>
                        <a:rPr lang="en-US" sz="1400" i="1" dirty="0" smtClean="0"/>
                        <a:t>Year-long </a:t>
                      </a:r>
                      <a:r>
                        <a:rPr lang="en-US" sz="1400" i="1" baseline="0" dirty="0" smtClean="0"/>
                        <a:t>curriculum </a:t>
                      </a:r>
                      <a:r>
                        <a:rPr lang="en-US" sz="1400" i="1" baseline="0" dirty="0" smtClean="0"/>
                        <a:t>focused on math &amp; science concepts behind electrical, mechanical, civil, environmental, biomedical engineering</a:t>
                      </a:r>
                      <a:endParaRPr lang="en-US" sz="1400" i="1" dirty="0"/>
                    </a:p>
                  </a:txBody>
                  <a:tcPr>
                    <a:solidFill>
                      <a:schemeClr val="accent5">
                        <a:lumMod val="60000"/>
                        <a:lumOff val="40000"/>
                      </a:schemeClr>
                    </a:solidFill>
                  </a:tcPr>
                </a:tc>
                <a:tc>
                  <a:txBody>
                    <a:bodyPr/>
                    <a:lstStyle/>
                    <a:p>
                      <a:pPr algn="ctr"/>
                      <a:r>
                        <a:rPr lang="en-US" sz="1600" dirty="0" smtClean="0"/>
                        <a:t>6-9</a:t>
                      </a:r>
                      <a:endParaRPr lang="en-US" sz="1600" dirty="0"/>
                    </a:p>
                  </a:txBody>
                  <a:tcPr>
                    <a:solidFill>
                      <a:schemeClr val="accent5">
                        <a:lumMod val="60000"/>
                        <a:lumOff val="40000"/>
                      </a:schemeClr>
                    </a:solidFill>
                  </a:tcPr>
                </a:tc>
                <a:tc>
                  <a:txBody>
                    <a:bodyPr/>
                    <a:lstStyle/>
                    <a:p>
                      <a:pPr algn="ctr">
                        <a:lnSpc>
                          <a:spcPct val="150000"/>
                        </a:lnSpc>
                      </a:pPr>
                      <a:r>
                        <a:rPr lang="en-US" sz="1600" dirty="0" smtClean="0"/>
                        <a:t>Math</a:t>
                      </a:r>
                    </a:p>
                    <a:p>
                      <a:pPr algn="ctr">
                        <a:lnSpc>
                          <a:spcPct val="150000"/>
                        </a:lnSpc>
                      </a:pPr>
                      <a:r>
                        <a:rPr lang="en-US" sz="1600" dirty="0" smtClean="0"/>
                        <a:t>Science</a:t>
                      </a:r>
                    </a:p>
                    <a:p>
                      <a:pPr algn="ctr">
                        <a:lnSpc>
                          <a:spcPct val="150000"/>
                        </a:lnSpc>
                      </a:pPr>
                      <a:r>
                        <a:rPr lang="en-US" sz="1600" dirty="0" smtClean="0"/>
                        <a:t>Tech Ed</a:t>
                      </a:r>
                      <a:endParaRPr lang="en-US" sz="1600" dirty="0"/>
                    </a:p>
                  </a:txBody>
                  <a:tcPr>
                    <a:solidFill>
                      <a:schemeClr val="accent5">
                        <a:lumMod val="60000"/>
                        <a:lumOff val="40000"/>
                      </a:schemeClr>
                    </a:solidFill>
                  </a:tcPr>
                </a:tc>
                <a:tc>
                  <a:txBody>
                    <a:bodyPr/>
                    <a:lstStyle/>
                    <a:p>
                      <a:pPr algn="ctr"/>
                      <a:r>
                        <a:rPr lang="en-US" sz="1600" dirty="0" smtClean="0"/>
                        <a:t>Current</a:t>
                      </a:r>
                      <a:endParaRPr lang="en-US" sz="1600" dirty="0"/>
                    </a:p>
                  </a:txBody>
                  <a:tcPr>
                    <a:solidFill>
                      <a:schemeClr val="accent5">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590800" y="1219200"/>
            <a:ext cx="5791200" cy="609600"/>
          </a:xfrm>
        </p:spPr>
        <p:txBody>
          <a:bodyPr/>
          <a:lstStyle/>
          <a:p>
            <a:pPr eaLnBrk="1" hangingPunct="1"/>
            <a:r>
              <a:rPr lang="en-US" dirty="0" smtClean="0"/>
              <a:t>High School Engineering Curriculum</a:t>
            </a:r>
          </a:p>
        </p:txBody>
      </p:sp>
      <p:sp>
        <p:nvSpPr>
          <p:cNvPr id="14339" name="Rectangle 3"/>
          <p:cNvSpPr>
            <a:spLocks noGrp="1" noChangeArrowheads="1"/>
          </p:cNvSpPr>
          <p:nvPr>
            <p:ph type="body" idx="4294967295"/>
          </p:nvPr>
        </p:nvSpPr>
        <p:spPr>
          <a:xfrm>
            <a:off x="533400" y="1752600"/>
            <a:ext cx="8229600" cy="4800600"/>
          </a:xfrm>
        </p:spPr>
        <p:txBody>
          <a:bodyPr/>
          <a:lstStyle/>
          <a:p>
            <a:pPr eaLnBrk="1" hangingPunct="1">
              <a:lnSpc>
                <a:spcPct val="90000"/>
              </a:lnSpc>
              <a:buNone/>
            </a:pPr>
            <a:endParaRPr lang="en-US" sz="2000" b="1" dirty="0" smtClean="0"/>
          </a:p>
          <a:p>
            <a:pPr eaLnBrk="1" hangingPunct="1">
              <a:lnSpc>
                <a:spcPct val="90000"/>
              </a:lnSpc>
              <a:buNone/>
            </a:pPr>
            <a:r>
              <a:rPr lang="en-US" sz="2000" b="1" dirty="0" smtClean="0"/>
              <a:t>Engineering Design</a:t>
            </a:r>
          </a:p>
          <a:p>
            <a:pPr lvl="1" eaLnBrk="1" hangingPunct="1">
              <a:lnSpc>
                <a:spcPct val="90000"/>
              </a:lnSpc>
              <a:spcAft>
                <a:spcPts val="432"/>
              </a:spcAft>
              <a:buFont typeface="Wingdings" pitchFamily="2" charset="2"/>
              <a:buChar char="§"/>
            </a:pPr>
            <a:r>
              <a:rPr lang="en-US" sz="1800" dirty="0" smtClean="0"/>
              <a:t>Designed for Students in 10</a:t>
            </a:r>
            <a:r>
              <a:rPr lang="en-US" sz="1800" baseline="30000" dirty="0" smtClean="0"/>
              <a:t>th</a:t>
            </a:r>
            <a:r>
              <a:rPr lang="en-US" sz="1800" dirty="0" smtClean="0"/>
              <a:t> – 12</a:t>
            </a:r>
            <a:r>
              <a:rPr lang="en-US" sz="1800" baseline="30000" dirty="0" smtClean="0"/>
              <a:t>th</a:t>
            </a:r>
            <a:r>
              <a:rPr lang="en-US" sz="1800" dirty="0" smtClean="0"/>
              <a:t> Grade</a:t>
            </a:r>
          </a:p>
          <a:p>
            <a:pPr lvl="2" eaLnBrk="1" hangingPunct="1">
              <a:lnSpc>
                <a:spcPct val="90000"/>
              </a:lnSpc>
              <a:spcAft>
                <a:spcPts val="432"/>
              </a:spcAft>
              <a:buFont typeface="Wingdings" pitchFamily="2" charset="2"/>
              <a:buChar char="§"/>
            </a:pPr>
            <a:r>
              <a:rPr lang="en-US" sz="1600" dirty="0" smtClean="0"/>
              <a:t>Pre-requisites:  Algebra II, one lab-based science course</a:t>
            </a:r>
          </a:p>
          <a:p>
            <a:pPr lvl="1" eaLnBrk="1" hangingPunct="1">
              <a:lnSpc>
                <a:spcPct val="90000"/>
              </a:lnSpc>
              <a:spcAft>
                <a:spcPts val="432"/>
              </a:spcAft>
              <a:buFont typeface="Wingdings" pitchFamily="2" charset="2"/>
              <a:buChar char="§"/>
            </a:pPr>
            <a:r>
              <a:rPr lang="en-US" sz="1800" dirty="0" smtClean="0"/>
              <a:t>Reinforces Math &amp; Science Behind Electrical, Mechanical, Environmental, Biomedical Engineering</a:t>
            </a:r>
          </a:p>
          <a:p>
            <a:pPr lvl="1" eaLnBrk="1" hangingPunct="1">
              <a:lnSpc>
                <a:spcPct val="90000"/>
              </a:lnSpc>
              <a:buFont typeface="Wingdings" pitchFamily="2" charset="2"/>
              <a:buChar char="§"/>
            </a:pPr>
            <a:r>
              <a:rPr lang="en-US" sz="1800" dirty="0" smtClean="0"/>
              <a:t>Provides Year-long+ Curriculum &amp; Instructional Material</a:t>
            </a:r>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p:txBody>
      </p:sp>
      <p:graphicFrame>
        <p:nvGraphicFramePr>
          <p:cNvPr id="4" name="Table 3"/>
          <p:cNvGraphicFramePr>
            <a:graphicFrameLocks noGrp="1"/>
          </p:cNvGraphicFramePr>
          <p:nvPr/>
        </p:nvGraphicFramePr>
        <p:xfrm>
          <a:off x="1371600" y="4191000"/>
          <a:ext cx="6400800" cy="1483360"/>
        </p:xfrm>
        <a:graphic>
          <a:graphicData uri="http://schemas.openxmlformats.org/drawingml/2006/table">
            <a:tbl>
              <a:tblPr firstRow="1" bandRow="1">
                <a:tableStyleId>{7DF18680-E054-41AD-8BC1-D1AEF772440D}</a:tableStyleId>
              </a:tblPr>
              <a:tblGrid>
                <a:gridCol w="3505200"/>
                <a:gridCol w="2895600"/>
              </a:tblGrid>
              <a:tr h="370840">
                <a:tc>
                  <a:txBody>
                    <a:bodyPr/>
                    <a:lstStyle/>
                    <a:p>
                      <a:pPr>
                        <a:buFont typeface="Wingdings" pitchFamily="2" charset="2"/>
                        <a:buChar char="§"/>
                      </a:pPr>
                      <a:r>
                        <a:rPr lang="en-US" sz="1600" b="0" dirty="0" smtClean="0">
                          <a:solidFill>
                            <a:schemeClr val="tx1"/>
                          </a:solidFill>
                        </a:rPr>
                        <a:t>  College-prep</a:t>
                      </a:r>
                      <a:r>
                        <a:rPr lang="en-US" sz="1600" b="0" baseline="0" dirty="0" smtClean="0">
                          <a:solidFill>
                            <a:schemeClr val="tx1"/>
                          </a:solidFill>
                        </a:rPr>
                        <a:t> Curriculum</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Presentation Slides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Instructional Text with Notes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Module Exams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Exercises/Activities</a:t>
                      </a:r>
                      <a:r>
                        <a:rPr lang="en-US" sz="1600" b="0" baseline="0" dirty="0" smtClean="0">
                          <a:solidFill>
                            <a:schemeClr val="tx1"/>
                          </a:solidFill>
                        </a:rPr>
                        <a:t> with Solutions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On-line Classroom Support</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baseline="0" dirty="0" smtClean="0">
                          <a:solidFill>
                            <a:schemeClr val="tx1"/>
                          </a:solidFill>
                        </a:rPr>
                        <a:t>  Daily Lesson Plan Guide</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Week-long Training</a:t>
                      </a:r>
                      <a:endParaRPr lang="en-US" sz="1600" b="0" dirty="0">
                        <a:solidFill>
                          <a:schemeClr val="tx1"/>
                        </a:solidFill>
                      </a:endParaRPr>
                    </a:p>
                  </a:txBody>
                  <a:tcPr>
                    <a:solidFill>
                      <a:schemeClr val="accent5">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590800" y="1219200"/>
            <a:ext cx="5791200" cy="609600"/>
          </a:xfrm>
        </p:spPr>
        <p:txBody>
          <a:bodyPr/>
          <a:lstStyle/>
          <a:p>
            <a:pPr eaLnBrk="1" hangingPunct="1"/>
            <a:r>
              <a:rPr lang="en-US" dirty="0" smtClean="0"/>
              <a:t>High School Engineering Curriculum</a:t>
            </a:r>
          </a:p>
        </p:txBody>
      </p:sp>
      <p:sp>
        <p:nvSpPr>
          <p:cNvPr id="14339" name="Rectangle 3"/>
          <p:cNvSpPr>
            <a:spLocks noGrp="1" noChangeArrowheads="1"/>
          </p:cNvSpPr>
          <p:nvPr>
            <p:ph type="body" idx="4294967295"/>
          </p:nvPr>
        </p:nvSpPr>
        <p:spPr>
          <a:xfrm>
            <a:off x="533400" y="1752600"/>
            <a:ext cx="8229600" cy="4800600"/>
          </a:xfrm>
        </p:spPr>
        <p:txBody>
          <a:bodyPr/>
          <a:lstStyle/>
          <a:p>
            <a:pPr eaLnBrk="1" hangingPunct="1">
              <a:lnSpc>
                <a:spcPct val="90000"/>
              </a:lnSpc>
              <a:buNone/>
            </a:pPr>
            <a:endParaRPr lang="en-US" sz="2000" b="1" dirty="0" smtClean="0"/>
          </a:p>
          <a:p>
            <a:pPr eaLnBrk="1" hangingPunct="1">
              <a:lnSpc>
                <a:spcPct val="90000"/>
              </a:lnSpc>
              <a:buNone/>
            </a:pPr>
            <a:r>
              <a:rPr lang="en-US" sz="2000" b="1" dirty="0" smtClean="0"/>
              <a:t>Engineering Design</a:t>
            </a:r>
          </a:p>
          <a:p>
            <a:pPr lvl="1" eaLnBrk="1" hangingPunct="1">
              <a:lnSpc>
                <a:spcPct val="90000"/>
              </a:lnSpc>
              <a:spcAft>
                <a:spcPts val="432"/>
              </a:spcAft>
              <a:buFont typeface="Wingdings" pitchFamily="2" charset="2"/>
              <a:buChar char="§"/>
            </a:pPr>
            <a:r>
              <a:rPr lang="en-US" sz="1800" dirty="0" smtClean="0"/>
              <a:t>Modular Curriculum Provides 2-year Engineering Program</a:t>
            </a:r>
          </a:p>
          <a:p>
            <a:pPr lvl="1" eaLnBrk="1" hangingPunct="1">
              <a:lnSpc>
                <a:spcPct val="90000"/>
              </a:lnSpc>
              <a:spcAft>
                <a:spcPts val="432"/>
              </a:spcAft>
              <a:buFont typeface="Wingdings" pitchFamily="2" charset="2"/>
              <a:buChar char="§"/>
            </a:pPr>
            <a:r>
              <a:rPr lang="en-US" sz="1800" dirty="0" smtClean="0"/>
              <a:t>10</a:t>
            </a:r>
            <a:r>
              <a:rPr lang="en-US" sz="1800" baseline="30000" dirty="0" smtClean="0"/>
              <a:t>th</a:t>
            </a:r>
            <a:r>
              <a:rPr lang="en-US" sz="1800" dirty="0" smtClean="0"/>
              <a:t> – 11</a:t>
            </a:r>
            <a:r>
              <a:rPr lang="en-US" sz="1800" baseline="30000" dirty="0" smtClean="0"/>
              <a:t>th</a:t>
            </a:r>
            <a:r>
              <a:rPr lang="en-US" sz="1800" dirty="0" smtClean="0"/>
              <a:t> Grade:  Engineering Design I</a:t>
            </a:r>
          </a:p>
          <a:p>
            <a:pPr lvl="2" eaLnBrk="1" hangingPunct="1">
              <a:lnSpc>
                <a:spcPct val="90000"/>
              </a:lnSpc>
              <a:spcAft>
                <a:spcPts val="432"/>
              </a:spcAft>
              <a:buFont typeface="Wingdings" pitchFamily="2" charset="2"/>
              <a:buChar char="§"/>
            </a:pPr>
            <a:r>
              <a:rPr lang="en-US" sz="1800" dirty="0" smtClean="0"/>
              <a:t>Focused on Electrical Engineering</a:t>
            </a:r>
          </a:p>
          <a:p>
            <a:pPr lvl="2" eaLnBrk="1" hangingPunct="1">
              <a:lnSpc>
                <a:spcPct val="90000"/>
              </a:lnSpc>
              <a:spcAft>
                <a:spcPts val="432"/>
              </a:spcAft>
              <a:buFont typeface="Wingdings" pitchFamily="2" charset="2"/>
              <a:buChar char="§"/>
            </a:pPr>
            <a:r>
              <a:rPr lang="en-US" sz="1800" dirty="0" smtClean="0"/>
              <a:t>Engineering Our Digital Future (36 weeks)</a:t>
            </a:r>
          </a:p>
          <a:p>
            <a:pPr lvl="3" eaLnBrk="1" hangingPunct="1">
              <a:lnSpc>
                <a:spcPct val="90000"/>
              </a:lnSpc>
              <a:spcAft>
                <a:spcPts val="432"/>
              </a:spcAft>
              <a:buFont typeface="Wingdings" pitchFamily="2" charset="2"/>
              <a:buChar char="§"/>
            </a:pPr>
            <a:r>
              <a:rPr lang="en-US" sz="1400" dirty="0" smtClean="0"/>
              <a:t>Pre-requisites:  Algebra II/concurrent enrollment, one lab-based science course</a:t>
            </a:r>
          </a:p>
          <a:p>
            <a:pPr lvl="1" eaLnBrk="1" hangingPunct="1">
              <a:lnSpc>
                <a:spcPct val="90000"/>
              </a:lnSpc>
              <a:spcAft>
                <a:spcPts val="432"/>
              </a:spcAft>
              <a:buFont typeface="Wingdings" pitchFamily="2" charset="2"/>
              <a:buChar char="§"/>
            </a:pPr>
            <a:r>
              <a:rPr lang="en-US" sz="1800" dirty="0" smtClean="0"/>
              <a:t>11</a:t>
            </a:r>
            <a:r>
              <a:rPr lang="en-US" sz="1800" baseline="30000" dirty="0" smtClean="0"/>
              <a:t>th</a:t>
            </a:r>
            <a:r>
              <a:rPr lang="en-US" sz="1800" dirty="0" smtClean="0"/>
              <a:t> – 12</a:t>
            </a:r>
            <a:r>
              <a:rPr lang="en-US" sz="1800" baseline="30000" dirty="0" smtClean="0"/>
              <a:t>th</a:t>
            </a:r>
            <a:r>
              <a:rPr lang="en-US" sz="1800" dirty="0" smtClean="0"/>
              <a:t> Grade:  Engineering Design II</a:t>
            </a:r>
          </a:p>
          <a:p>
            <a:pPr lvl="2" eaLnBrk="1" hangingPunct="1">
              <a:lnSpc>
                <a:spcPct val="90000"/>
              </a:lnSpc>
              <a:spcAft>
                <a:spcPts val="432"/>
              </a:spcAft>
              <a:buFont typeface="Wingdings" pitchFamily="2" charset="2"/>
              <a:buChar char="§"/>
            </a:pPr>
            <a:r>
              <a:rPr lang="en-US" sz="1800" dirty="0" smtClean="0"/>
              <a:t>Focused on Mechanical, Environmental, Biomedical Engineering</a:t>
            </a:r>
          </a:p>
          <a:p>
            <a:pPr lvl="2" eaLnBrk="1" hangingPunct="1">
              <a:lnSpc>
                <a:spcPct val="90000"/>
              </a:lnSpc>
              <a:spcAft>
                <a:spcPts val="432"/>
              </a:spcAft>
              <a:buFont typeface="Wingdings" pitchFamily="2" charset="2"/>
              <a:buChar char="§"/>
            </a:pPr>
            <a:r>
              <a:rPr lang="en-US" sz="1800" dirty="0" smtClean="0"/>
              <a:t>The Challenge of Roving </a:t>
            </a:r>
            <a:r>
              <a:rPr lang="en-US" sz="1800" dirty="0" err="1" smtClean="0"/>
              <a:t>Callisto</a:t>
            </a:r>
            <a:r>
              <a:rPr lang="en-US" sz="1800" dirty="0" smtClean="0"/>
              <a:t> (9 weeks)</a:t>
            </a:r>
          </a:p>
          <a:p>
            <a:pPr lvl="2" eaLnBrk="1" hangingPunct="1">
              <a:lnSpc>
                <a:spcPct val="90000"/>
              </a:lnSpc>
              <a:spcAft>
                <a:spcPts val="432"/>
              </a:spcAft>
              <a:buFont typeface="Wingdings" pitchFamily="2" charset="2"/>
              <a:buChar char="§"/>
            </a:pPr>
            <a:r>
              <a:rPr lang="en-US" sz="1800" dirty="0" smtClean="0"/>
              <a:t>Engineering Earth (6 weeks)</a:t>
            </a:r>
          </a:p>
          <a:p>
            <a:pPr lvl="2" eaLnBrk="1" hangingPunct="1">
              <a:lnSpc>
                <a:spcPct val="90000"/>
              </a:lnSpc>
              <a:spcAft>
                <a:spcPts val="432"/>
              </a:spcAft>
              <a:buFont typeface="Wingdings" pitchFamily="2" charset="2"/>
              <a:buChar char="§"/>
            </a:pPr>
            <a:r>
              <a:rPr lang="en-US" sz="1800" dirty="0" smtClean="0"/>
              <a:t>The Human Machine (6 weeks)</a:t>
            </a:r>
          </a:p>
          <a:p>
            <a:pPr lvl="3" eaLnBrk="1" hangingPunct="1">
              <a:lnSpc>
                <a:spcPct val="90000"/>
              </a:lnSpc>
              <a:buFont typeface="Wingdings" pitchFamily="2" charset="2"/>
              <a:buChar char="§"/>
            </a:pPr>
            <a:r>
              <a:rPr lang="en-US" sz="1400" dirty="0" smtClean="0"/>
              <a:t>Pre-requisites:  Algebra II, Physics, Chemistry</a:t>
            </a:r>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r>
              <a:rPr lang="en-US" sz="1800" dirty="0" smtClean="0"/>
              <a:t>Modular Curriculum Provides 2-year Engineering Program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438400" y="1219200"/>
            <a:ext cx="6553200" cy="533400"/>
          </a:xfrm>
        </p:spPr>
        <p:txBody>
          <a:bodyPr/>
          <a:lstStyle/>
          <a:p>
            <a:r>
              <a:rPr lang="en-US" sz="2600" dirty="0" smtClean="0"/>
              <a:t>Engineering Design Outline</a:t>
            </a:r>
            <a:endParaRPr lang="en-US" sz="2600" u="sng" dirty="0" smtClean="0"/>
          </a:p>
        </p:txBody>
      </p:sp>
      <p:sp>
        <p:nvSpPr>
          <p:cNvPr id="14339" name="Rectangle 3"/>
          <p:cNvSpPr>
            <a:spLocks noGrp="1" noChangeArrowheads="1"/>
          </p:cNvSpPr>
          <p:nvPr>
            <p:ph type="body" idx="1"/>
          </p:nvPr>
        </p:nvSpPr>
        <p:spPr>
          <a:xfrm>
            <a:off x="228600" y="1905000"/>
            <a:ext cx="8686800" cy="4572000"/>
          </a:xfrm>
        </p:spPr>
        <p:txBody>
          <a:bodyPr/>
          <a:lstStyle/>
          <a:p>
            <a:pPr marL="381000" indent="-381000">
              <a:buNone/>
              <a:defRPr/>
            </a:pPr>
            <a:r>
              <a:rPr lang="en-US" sz="2000" b="1" dirty="0" smtClean="0">
                <a:solidFill>
                  <a:srgbClr val="4798BD"/>
                </a:solidFill>
              </a:rPr>
              <a:t>Electrical Engineering  </a:t>
            </a:r>
            <a:r>
              <a:rPr lang="en-US" sz="1800" b="1" i="1" dirty="0" smtClean="0">
                <a:solidFill>
                  <a:srgbClr val="4798BD"/>
                </a:solidFill>
              </a:rPr>
              <a:t>(36 weeks)</a:t>
            </a:r>
          </a:p>
          <a:p>
            <a:pPr marL="781050" lvl="1" indent="-381000">
              <a:spcAft>
                <a:spcPts val="1200"/>
              </a:spcAft>
              <a:buFont typeface="Wingdings" pitchFamily="2" charset="2"/>
              <a:buChar char="§"/>
              <a:defRPr/>
            </a:pPr>
            <a:r>
              <a:rPr lang="en-US" sz="1800" b="1" dirty="0" smtClean="0"/>
              <a:t>Engineering Our Digital Future - </a:t>
            </a:r>
            <a:r>
              <a:rPr lang="en-US" sz="1800" i="1" dirty="0" smtClean="0"/>
              <a:t>explores the fundamentals of engineering and technology in the information and communications age.</a:t>
            </a:r>
          </a:p>
          <a:p>
            <a:pPr marL="381000" indent="-381000">
              <a:buNone/>
              <a:defRPr/>
            </a:pPr>
            <a:r>
              <a:rPr lang="en-US" sz="2000" b="1" dirty="0" smtClean="0">
                <a:solidFill>
                  <a:srgbClr val="4798BD"/>
                </a:solidFill>
              </a:rPr>
              <a:t>Mechanical Engineering </a:t>
            </a:r>
            <a:r>
              <a:rPr lang="en-US" sz="1800" b="1" i="1" dirty="0" smtClean="0">
                <a:solidFill>
                  <a:srgbClr val="4798BD"/>
                </a:solidFill>
              </a:rPr>
              <a:t>(9 weeks)</a:t>
            </a:r>
          </a:p>
          <a:p>
            <a:pPr lvl="1">
              <a:spcAft>
                <a:spcPts val="1200"/>
              </a:spcAft>
              <a:buFont typeface="Wingdings" pitchFamily="2" charset="2"/>
              <a:buChar char="§"/>
              <a:defRPr/>
            </a:pPr>
            <a:r>
              <a:rPr lang="en-US" sz="1800" b="1" dirty="0" smtClean="0">
                <a:ea typeface="+mn-ea"/>
                <a:cs typeface="+mn-cs"/>
              </a:rPr>
              <a:t>The Challenge of Roving </a:t>
            </a:r>
            <a:r>
              <a:rPr lang="en-US" sz="1800" b="1" dirty="0" err="1" smtClean="0">
                <a:ea typeface="+mn-ea"/>
                <a:cs typeface="+mn-cs"/>
              </a:rPr>
              <a:t>Callisto</a:t>
            </a:r>
            <a:r>
              <a:rPr lang="en-US" sz="1800" b="1" dirty="0" smtClean="0">
                <a:ea typeface="+mn-ea"/>
                <a:cs typeface="+mn-cs"/>
              </a:rPr>
              <a:t> </a:t>
            </a:r>
            <a:r>
              <a:rPr lang="en-US" sz="1800" i="1" dirty="0" smtClean="0">
                <a:ea typeface="+mn-ea"/>
                <a:cs typeface="+mn-cs"/>
              </a:rPr>
              <a:t>– focuses on engineering principals necessary to create &amp; design a robot to roam the surface of Jupiter’s moon.</a:t>
            </a:r>
          </a:p>
          <a:p>
            <a:pPr marL="381000" indent="-381000">
              <a:buFontTx/>
              <a:buNone/>
              <a:defRPr/>
            </a:pPr>
            <a:r>
              <a:rPr lang="en-US" sz="2000" b="1" dirty="0" smtClean="0">
                <a:solidFill>
                  <a:srgbClr val="4798BD"/>
                </a:solidFill>
              </a:rPr>
              <a:t>Environmental Engineering </a:t>
            </a:r>
            <a:r>
              <a:rPr lang="en-US" sz="1800" b="1" i="1" dirty="0" smtClean="0">
                <a:solidFill>
                  <a:srgbClr val="4798BD"/>
                </a:solidFill>
              </a:rPr>
              <a:t>(6 weeks)</a:t>
            </a:r>
          </a:p>
          <a:p>
            <a:pPr marL="781050" lvl="1" indent="-381000">
              <a:spcAft>
                <a:spcPts val="1200"/>
              </a:spcAft>
              <a:buFont typeface="Wingdings" pitchFamily="2" charset="2"/>
              <a:buChar char="§"/>
              <a:defRPr/>
            </a:pPr>
            <a:r>
              <a:rPr lang="en-US" sz="1800" b="1" dirty="0" smtClean="0"/>
              <a:t>Engineering Earth</a:t>
            </a:r>
            <a:r>
              <a:rPr lang="en-US" sz="1800" dirty="0" smtClean="0"/>
              <a:t> – </a:t>
            </a:r>
            <a:r>
              <a:rPr lang="en-US" sz="1800" i="1" dirty="0" smtClean="0"/>
              <a:t>utilizes science, technology, and math to support human needs and develop ecological solutions.</a:t>
            </a:r>
          </a:p>
          <a:p>
            <a:pPr marL="381000" indent="-381000">
              <a:buNone/>
              <a:defRPr/>
            </a:pPr>
            <a:r>
              <a:rPr lang="en-US" sz="2000" b="1" dirty="0" smtClean="0">
                <a:solidFill>
                  <a:srgbClr val="4798BD"/>
                </a:solidFill>
              </a:rPr>
              <a:t>Biomedical Engineering </a:t>
            </a:r>
            <a:r>
              <a:rPr lang="en-US" sz="1800" b="1" i="1" dirty="0" smtClean="0">
                <a:solidFill>
                  <a:srgbClr val="4798BD"/>
                </a:solidFill>
              </a:rPr>
              <a:t>(6 weeks)</a:t>
            </a:r>
          </a:p>
          <a:p>
            <a:pPr marL="781050" lvl="1" indent="-381000">
              <a:spcAft>
                <a:spcPts val="1200"/>
              </a:spcAft>
              <a:buFont typeface="Wingdings" pitchFamily="2" charset="2"/>
              <a:buChar char="§"/>
              <a:defRPr/>
            </a:pPr>
            <a:r>
              <a:rPr lang="en-US" sz="1800" b="1" dirty="0" smtClean="0"/>
              <a:t>The Human Machine </a:t>
            </a:r>
            <a:r>
              <a:rPr lang="en-US" sz="1800" dirty="0" smtClean="0"/>
              <a:t>– links biology, physics chemistry, and math together to investigate and improve the human condition.</a:t>
            </a:r>
            <a:br>
              <a:rPr lang="en-US" sz="1800" dirty="0" smtClean="0"/>
            </a:br>
            <a:endParaRPr lang="en-US" sz="1800" i="1" dirty="0" smtClean="0"/>
          </a:p>
          <a:p>
            <a:pPr marL="781050" lvl="1" indent="-381000">
              <a:buFont typeface="Wingdings" pitchFamily="2" charset="2"/>
              <a:buChar char="Ø"/>
              <a:defRPr/>
            </a:pPr>
            <a:endParaRPr lang="en-US" i="1" dirty="0" smtClean="0"/>
          </a:p>
          <a:p>
            <a:pPr marL="781050" lvl="1" indent="-381000">
              <a:buFont typeface="Wingdings" pitchFamily="2" charset="2"/>
              <a:buChar char="Ø"/>
              <a:defRPr/>
            </a:pPr>
            <a:endParaRPr lang="en-US" i="1" dirty="0" smtClean="0"/>
          </a:p>
          <a:p>
            <a:pPr marL="381000" indent="-381000">
              <a:buFont typeface="Wingdings" pitchFamily="2" charset="2"/>
              <a:buNone/>
              <a:defRPr/>
            </a:pPr>
            <a:endParaRPr lang="en-US" sz="2000" i="1"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438400" y="1219200"/>
            <a:ext cx="6553200" cy="533400"/>
          </a:xfrm>
        </p:spPr>
        <p:txBody>
          <a:bodyPr/>
          <a:lstStyle/>
          <a:p>
            <a:r>
              <a:rPr lang="en-US" sz="2600" dirty="0" smtClean="0"/>
              <a:t>Engineering Design</a:t>
            </a:r>
            <a:endParaRPr lang="en-US" sz="2600" u="sng" dirty="0" smtClean="0"/>
          </a:p>
        </p:txBody>
      </p:sp>
      <p:sp>
        <p:nvSpPr>
          <p:cNvPr id="14339" name="Rectangle 3"/>
          <p:cNvSpPr>
            <a:spLocks noGrp="1" noChangeArrowheads="1"/>
          </p:cNvSpPr>
          <p:nvPr>
            <p:ph type="body" idx="1"/>
          </p:nvPr>
        </p:nvSpPr>
        <p:spPr>
          <a:xfrm>
            <a:off x="228600" y="1905000"/>
            <a:ext cx="8686800" cy="4495800"/>
          </a:xfrm>
        </p:spPr>
        <p:txBody>
          <a:bodyPr/>
          <a:lstStyle/>
          <a:p>
            <a:pPr>
              <a:buFontTx/>
              <a:buNone/>
              <a:defRPr/>
            </a:pPr>
            <a:endParaRPr lang="en-US" sz="1600" i="1" dirty="0" smtClean="0"/>
          </a:p>
          <a:p>
            <a:pPr marL="781050" lvl="1" indent="-381000">
              <a:buFont typeface="Wingdings" pitchFamily="2" charset="2"/>
              <a:buChar char="Ø"/>
              <a:defRPr/>
            </a:pPr>
            <a:endParaRPr lang="en-US" i="1" dirty="0" smtClean="0"/>
          </a:p>
          <a:p>
            <a:pPr marL="781050" lvl="1" indent="-381000">
              <a:buFont typeface="Wingdings" pitchFamily="2" charset="2"/>
              <a:buChar char="Ø"/>
              <a:defRPr/>
            </a:pPr>
            <a:endParaRPr lang="en-US" i="1" dirty="0" smtClean="0"/>
          </a:p>
          <a:p>
            <a:pPr marL="381000" indent="-381000">
              <a:buFont typeface="Wingdings" pitchFamily="2" charset="2"/>
              <a:buNone/>
              <a:defRPr/>
            </a:pPr>
            <a:endParaRPr lang="en-US" sz="2000" i="1" dirty="0" smtClean="0"/>
          </a:p>
        </p:txBody>
      </p:sp>
      <p:sp>
        <p:nvSpPr>
          <p:cNvPr id="17412" name="Text Box 4"/>
          <p:cNvSpPr txBox="1">
            <a:spLocks noChangeArrowheads="1"/>
          </p:cNvSpPr>
          <p:nvPr/>
        </p:nvSpPr>
        <p:spPr bwMode="auto">
          <a:xfrm>
            <a:off x="1295400" y="2362200"/>
            <a:ext cx="6248400" cy="457200"/>
          </a:xfrm>
          <a:prstGeom prst="rect">
            <a:avLst/>
          </a:prstGeom>
          <a:noFill/>
          <a:ln w="9525">
            <a:noFill/>
            <a:miter lim="800000"/>
            <a:headEnd/>
            <a:tailEnd/>
          </a:ln>
        </p:spPr>
        <p:txBody>
          <a:bodyPr>
            <a:spAutoFit/>
          </a:bodyPr>
          <a:lstStyle/>
          <a:p>
            <a:pPr eaLnBrk="0" hangingPunct="0"/>
            <a:endParaRPr lang="en-US"/>
          </a:p>
        </p:txBody>
      </p:sp>
      <p:graphicFrame>
        <p:nvGraphicFramePr>
          <p:cNvPr id="5" name="Table 4"/>
          <p:cNvGraphicFramePr>
            <a:graphicFrameLocks noGrp="1"/>
          </p:cNvGraphicFramePr>
          <p:nvPr/>
        </p:nvGraphicFramePr>
        <p:xfrm>
          <a:off x="381000" y="1905000"/>
          <a:ext cx="8458197" cy="4523609"/>
        </p:xfrm>
        <a:graphic>
          <a:graphicData uri="http://schemas.openxmlformats.org/drawingml/2006/table">
            <a:tbl>
              <a:tblPr/>
              <a:tblGrid>
                <a:gridCol w="394782"/>
                <a:gridCol w="6484287"/>
                <a:gridCol w="394782"/>
                <a:gridCol w="394782"/>
                <a:gridCol w="394782"/>
                <a:gridCol w="394782"/>
              </a:tblGrid>
              <a:tr h="333778">
                <a:tc rowSpan="2" gridSpan="2">
                  <a:txBody>
                    <a:bodyPr/>
                    <a:lstStyle/>
                    <a:p>
                      <a:pPr algn="ctr" fontAlgn="ctr"/>
                      <a:r>
                        <a:rPr lang="en-US" sz="1800" b="1" i="0" u="none" strike="noStrike" dirty="0" smtClean="0">
                          <a:latin typeface="Arial"/>
                        </a:rPr>
                        <a:t>Knowledge </a:t>
                      </a:r>
                      <a:r>
                        <a:rPr lang="en-US" sz="1800" b="1" i="0" u="none" strike="noStrike" dirty="0">
                          <a:latin typeface="Arial"/>
                        </a:rPr>
                        <a:t>and Skills</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gridSpan="4">
                  <a:txBody>
                    <a:bodyPr/>
                    <a:lstStyle/>
                    <a:p>
                      <a:pPr algn="ctr" fontAlgn="ctr"/>
                      <a:r>
                        <a:rPr lang="en-US" sz="1000" b="1" i="0" u="none" strike="noStrike">
                          <a:latin typeface="Arial"/>
                        </a:rPr>
                        <a:t>IP HS Modules</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1689122">
                <a:tc gridSpan="2" vMerge="1">
                  <a:txBody>
                    <a:bodyPr/>
                    <a:lstStyle/>
                    <a:p>
                      <a:endParaRPr lang="en-US"/>
                    </a:p>
                  </a:txBody>
                  <a:tcPr/>
                </a:tc>
                <a:tc hMerge="1" vMerge="1">
                  <a:txBody>
                    <a:bodyPr/>
                    <a:lstStyle/>
                    <a:p>
                      <a:endParaRPr lang="en-US"/>
                    </a:p>
                  </a:txBody>
                  <a:tcPr/>
                </a:tc>
                <a:tc>
                  <a:txBody>
                    <a:bodyPr/>
                    <a:lstStyle/>
                    <a:p>
                      <a:pPr algn="ctr" fontAlgn="b"/>
                      <a:r>
                        <a:rPr lang="en-US" sz="1000" b="1" i="0" u="none" strike="noStrike" dirty="0">
                          <a:latin typeface="Arial"/>
                        </a:rPr>
                        <a:t>The Human Machine</a:t>
                      </a:r>
                    </a:p>
                  </a:txBody>
                  <a:tcPr marL="9262" marR="9262" marT="9262" marB="0" vert="vert270" anchor="ctr">
                    <a:lnL w="6350" cap="flat" cmpd="sng" algn="ctr">
                      <a:solidFill>
                        <a:srgbClr val="00000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latin typeface="Arial"/>
                        </a:rPr>
                        <a:t>The Challenge of Roving Jupiter</a:t>
                      </a:r>
                    </a:p>
                  </a:txBody>
                  <a:tcPr marL="9262" marR="9262" marT="9262" marB="0" vert="vert270" anchor="ctr">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latin typeface="Arial"/>
                        </a:rPr>
                        <a:t>Engineering Earth</a:t>
                      </a:r>
                    </a:p>
                  </a:txBody>
                  <a:tcPr marL="9262" marR="9262" marT="9262" marB="0" vert="vert270" anchor="ctr">
                    <a:lnL w="6350" cap="flat" cmpd="sng" algn="ctr">
                      <a:solidFill>
                        <a:srgbClr val="C0C0C0"/>
                      </a:solidFill>
                      <a:prstDash val="solid"/>
                      <a:round/>
                      <a:headEnd type="none" w="med" len="med"/>
                      <a:tailEnd type="none" w="med" len="med"/>
                    </a:lnL>
                    <a:lnR w="6350" cap="flat" cmpd="sng" algn="ctr">
                      <a:solidFill>
                        <a:srgbClr val="C0C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latin typeface="Arial"/>
                        </a:rPr>
                        <a:t>Engineering our Digital Future</a:t>
                      </a:r>
                    </a:p>
                  </a:txBody>
                  <a:tcPr marL="9262" marR="9262" marT="9262" marB="0" vert="vert270" anchor="ctr">
                    <a:lnL w="6350" cap="flat" cmpd="sng" algn="ctr">
                      <a:solidFill>
                        <a:srgbClr val="C0C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8267">
                <a:tc>
                  <a:txBody>
                    <a:bodyPr/>
                    <a:lstStyle/>
                    <a:p>
                      <a:pPr algn="ctr" fontAlgn="ctr"/>
                      <a:r>
                        <a:rPr lang="en-US" sz="1000" b="1" i="0" u="none" strike="noStrike" dirty="0">
                          <a:latin typeface="Arial"/>
                        </a:rPr>
                        <a:t>1</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a:latin typeface="Arial"/>
                        </a:rPr>
                        <a:t>The student, for at least 40% of instructional time, conducts engineering field and laboratory activities using safe, environmentally appropriate, and ethical practices.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dirty="0">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dirty="0">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dirty="0">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404580">
                <a:tc>
                  <a:txBody>
                    <a:bodyPr/>
                    <a:lstStyle/>
                    <a:p>
                      <a:pPr algn="ctr" fontAlgn="ctr"/>
                      <a:r>
                        <a:rPr lang="en-US" sz="1000" b="1" i="0" u="none" strike="noStrike">
                          <a:latin typeface="Arial"/>
                        </a:rPr>
                        <a:t>2</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a:latin typeface="Arial"/>
                        </a:rPr>
                        <a:t>The student applies knowledge of science and mathematics and the tools of technology to solve engineering design problems.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404580">
                <a:tc>
                  <a:txBody>
                    <a:bodyPr/>
                    <a:lstStyle/>
                    <a:p>
                      <a:pPr algn="ctr" fontAlgn="ctr"/>
                      <a:r>
                        <a:rPr lang="en-US" sz="1000" b="1" i="0" u="none" strike="noStrike">
                          <a:latin typeface="Arial"/>
                        </a:rPr>
                        <a:t>3</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The student communicates through written documents, presentations, and graphic representations using the tools and techniques of professional engineers.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394466">
                <a:tc>
                  <a:txBody>
                    <a:bodyPr/>
                    <a:lstStyle/>
                    <a:p>
                      <a:pPr algn="ctr" fontAlgn="ctr"/>
                      <a:r>
                        <a:rPr lang="en-US" sz="1000" b="1" i="0" u="none" strike="noStrike">
                          <a:latin typeface="Arial"/>
                        </a:rPr>
                        <a:t>4</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The student recognizes the history, development, and practices of the engineering professions.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404580">
                <a:tc>
                  <a:txBody>
                    <a:bodyPr/>
                    <a:lstStyle/>
                    <a:p>
                      <a:pPr algn="ctr" fontAlgn="ctr"/>
                      <a:r>
                        <a:rPr lang="en-US" sz="1000" b="1" i="0" u="none" strike="noStrike">
                          <a:latin typeface="Arial"/>
                        </a:rPr>
                        <a:t>5</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The student creates justifiable solutions to open-ended problems using engineering design practices and processes.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374236">
                <a:tc>
                  <a:txBody>
                    <a:bodyPr/>
                    <a:lstStyle/>
                    <a:p>
                      <a:pPr algn="ctr" fontAlgn="ctr"/>
                      <a:r>
                        <a:rPr lang="en-US" sz="1000" b="1" i="0" u="none" strike="noStrike">
                          <a:latin typeface="Arial"/>
                        </a:rPr>
                        <a:t>6</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The student manages an engineering design project. </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en-US" sz="1400" b="1" i="0" u="none" strike="noStrike">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9B8"/>
                    </a:solidFill>
                  </a:tcPr>
                </a:tc>
                <a:tc>
                  <a:txBody>
                    <a:bodyPr/>
                    <a:lstStyle/>
                    <a:p>
                      <a:pPr algn="ctr" fontAlgn="ctr"/>
                      <a:r>
                        <a:rPr lang="en-US" sz="1400" b="1" i="0" u="none" strike="noStrike" dirty="0">
                          <a:latin typeface="Wingdings 2"/>
                        </a:rPr>
                        <a:t>P</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590800" y="1219200"/>
            <a:ext cx="5791200" cy="609600"/>
          </a:xfrm>
        </p:spPr>
        <p:txBody>
          <a:bodyPr/>
          <a:lstStyle/>
          <a:p>
            <a:pPr eaLnBrk="1" hangingPunct="1"/>
            <a:r>
              <a:rPr lang="en-US" dirty="0" smtClean="0"/>
              <a:t>High School Engineering Curriculum</a:t>
            </a:r>
          </a:p>
        </p:txBody>
      </p:sp>
      <p:sp>
        <p:nvSpPr>
          <p:cNvPr id="14339" name="Rectangle 3"/>
          <p:cNvSpPr>
            <a:spLocks noGrp="1" noChangeArrowheads="1"/>
          </p:cNvSpPr>
          <p:nvPr>
            <p:ph type="body" idx="4294967295"/>
          </p:nvPr>
        </p:nvSpPr>
        <p:spPr>
          <a:xfrm>
            <a:off x="533400" y="1905000"/>
            <a:ext cx="8229600" cy="4572000"/>
          </a:xfrm>
        </p:spPr>
        <p:txBody>
          <a:bodyPr/>
          <a:lstStyle/>
          <a:p>
            <a:pPr eaLnBrk="1" hangingPunct="1">
              <a:lnSpc>
                <a:spcPct val="90000"/>
              </a:lnSpc>
              <a:buNone/>
            </a:pPr>
            <a:r>
              <a:rPr lang="en-US" sz="2000" b="1" dirty="0" smtClean="0"/>
              <a:t>Math for Innovators</a:t>
            </a:r>
            <a:endParaRPr lang="en-US" sz="2000" b="1" dirty="0" smtClean="0"/>
          </a:p>
          <a:p>
            <a:pPr lvl="1" eaLnBrk="1" hangingPunct="1">
              <a:lnSpc>
                <a:spcPct val="90000"/>
              </a:lnSpc>
              <a:spcAft>
                <a:spcPts val="432"/>
              </a:spcAft>
              <a:buFont typeface="Wingdings" pitchFamily="2" charset="2"/>
              <a:buChar char="§"/>
            </a:pPr>
            <a:r>
              <a:rPr lang="en-US" sz="1800" dirty="0" smtClean="0"/>
              <a:t>Designed for Students in 11</a:t>
            </a:r>
            <a:r>
              <a:rPr lang="en-US" sz="1800" baseline="30000" dirty="0" smtClean="0"/>
              <a:t>th</a:t>
            </a:r>
            <a:r>
              <a:rPr lang="en-US" sz="1800" dirty="0" smtClean="0"/>
              <a:t> – 12</a:t>
            </a:r>
            <a:r>
              <a:rPr lang="en-US" sz="1800" baseline="30000" dirty="0" smtClean="0"/>
              <a:t>th</a:t>
            </a:r>
            <a:r>
              <a:rPr lang="en-US" sz="1800" dirty="0" smtClean="0"/>
              <a:t> Grade</a:t>
            </a:r>
          </a:p>
          <a:p>
            <a:pPr lvl="2" eaLnBrk="1" hangingPunct="1">
              <a:lnSpc>
                <a:spcPct val="90000"/>
              </a:lnSpc>
              <a:spcAft>
                <a:spcPts val="432"/>
              </a:spcAft>
              <a:buFont typeface="Wingdings" pitchFamily="2" charset="2"/>
              <a:buChar char="§"/>
            </a:pPr>
            <a:r>
              <a:rPr lang="en-US" sz="1600" dirty="0" smtClean="0"/>
              <a:t>Pre-requisites:  Algebra II</a:t>
            </a:r>
          </a:p>
          <a:p>
            <a:pPr lvl="1" eaLnBrk="1" hangingPunct="1">
              <a:lnSpc>
                <a:spcPct val="90000"/>
              </a:lnSpc>
              <a:spcAft>
                <a:spcPts val="432"/>
              </a:spcAft>
              <a:buFont typeface="Wingdings" pitchFamily="2" charset="2"/>
              <a:buChar char="§"/>
            </a:pPr>
            <a:r>
              <a:rPr lang="en-US" sz="1800" dirty="0" smtClean="0"/>
              <a:t>Provides Year-long Curriculum &amp; Instructional Material</a:t>
            </a:r>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None/>
            </a:pPr>
            <a:endParaRPr lang="en-US" sz="1800" dirty="0" smtClean="0"/>
          </a:p>
          <a:p>
            <a:pPr lvl="1" eaLnBrk="1" hangingPunct="1">
              <a:lnSpc>
                <a:spcPct val="90000"/>
              </a:lnSpc>
              <a:buNone/>
            </a:pPr>
            <a:endParaRPr lang="en-US" sz="1800" dirty="0" smtClean="0"/>
          </a:p>
          <a:p>
            <a:pPr lvl="1" eaLnBrk="1" hangingPunct="1">
              <a:lnSpc>
                <a:spcPct val="90000"/>
              </a:lnSpc>
              <a:buNone/>
            </a:pPr>
            <a:endParaRPr lang="en-US" sz="1800" dirty="0" smtClean="0"/>
          </a:p>
          <a:p>
            <a:pPr lvl="1" eaLnBrk="1" hangingPunct="1">
              <a:lnSpc>
                <a:spcPct val="90000"/>
              </a:lnSpc>
              <a:spcAft>
                <a:spcPts val="432"/>
              </a:spcAft>
              <a:buFont typeface="Wingdings" pitchFamily="2" charset="2"/>
              <a:buChar char="§"/>
            </a:pPr>
            <a:r>
              <a:rPr lang="en-US" sz="1800" dirty="0" smtClean="0"/>
              <a:t>Students Learn and Apply Math to Engineering Concepts</a:t>
            </a:r>
          </a:p>
          <a:p>
            <a:pPr lvl="2" eaLnBrk="1" hangingPunct="1">
              <a:lnSpc>
                <a:spcPct val="90000"/>
              </a:lnSpc>
              <a:spcAft>
                <a:spcPts val="432"/>
              </a:spcAft>
              <a:buFont typeface="Wingdings" pitchFamily="2" charset="2"/>
              <a:buChar char="§"/>
            </a:pPr>
            <a:r>
              <a:rPr lang="en-US" sz="1600" dirty="0" smtClean="0"/>
              <a:t>Robotics, Fluid Power and Pneumatics, Physics of Machines, Electricity, Statics and Structures, Manufacturing &amp; Production, Quality Assurance</a:t>
            </a:r>
          </a:p>
        </p:txBody>
      </p:sp>
      <p:graphicFrame>
        <p:nvGraphicFramePr>
          <p:cNvPr id="5" name="Table 4"/>
          <p:cNvGraphicFramePr>
            <a:graphicFrameLocks noGrp="1"/>
          </p:cNvGraphicFramePr>
          <p:nvPr/>
        </p:nvGraphicFramePr>
        <p:xfrm>
          <a:off x="1295400" y="3352800"/>
          <a:ext cx="6400800" cy="1483360"/>
        </p:xfrm>
        <a:graphic>
          <a:graphicData uri="http://schemas.openxmlformats.org/drawingml/2006/table">
            <a:tbl>
              <a:tblPr firstRow="1" bandRow="1">
                <a:tableStyleId>{7DF18680-E054-41AD-8BC1-D1AEF772440D}</a:tableStyleId>
              </a:tblPr>
              <a:tblGrid>
                <a:gridCol w="3505200"/>
                <a:gridCol w="2895600"/>
              </a:tblGrid>
              <a:tr h="370840">
                <a:tc>
                  <a:txBody>
                    <a:bodyPr/>
                    <a:lstStyle/>
                    <a:p>
                      <a:pPr>
                        <a:buFont typeface="Wingdings" pitchFamily="2" charset="2"/>
                        <a:buChar char="§"/>
                      </a:pPr>
                      <a:r>
                        <a:rPr lang="en-US" sz="1600" b="0" dirty="0" smtClean="0">
                          <a:solidFill>
                            <a:schemeClr val="tx1"/>
                          </a:solidFill>
                        </a:rPr>
                        <a:t>  College-prep</a:t>
                      </a:r>
                      <a:r>
                        <a:rPr lang="en-US" sz="1600" b="0" baseline="0" dirty="0" smtClean="0">
                          <a:solidFill>
                            <a:schemeClr val="tx1"/>
                          </a:solidFill>
                        </a:rPr>
                        <a:t> Curriculum</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Presentation Slides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Instructional Text with Notes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Module Exams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Exercises/Activities</a:t>
                      </a:r>
                      <a:r>
                        <a:rPr lang="en-US" sz="1600" b="0" baseline="0" dirty="0" smtClean="0">
                          <a:solidFill>
                            <a:schemeClr val="tx1"/>
                          </a:solidFill>
                        </a:rPr>
                        <a:t> with Solutions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On-line Classroom Support</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baseline="0" dirty="0" smtClean="0">
                          <a:solidFill>
                            <a:schemeClr val="tx1"/>
                          </a:solidFill>
                        </a:rPr>
                        <a:t>  Daily Lesson Plan Guide</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Week-long Training</a:t>
                      </a:r>
                      <a:endParaRPr lang="en-US" sz="1600" b="0" dirty="0">
                        <a:solidFill>
                          <a:schemeClr val="tx1"/>
                        </a:solidFill>
                      </a:endParaRPr>
                    </a:p>
                  </a:txBody>
                  <a:tcPr>
                    <a:solidFill>
                      <a:schemeClr val="accent5">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438400" y="1219200"/>
            <a:ext cx="6553200" cy="533400"/>
          </a:xfrm>
        </p:spPr>
        <p:txBody>
          <a:bodyPr/>
          <a:lstStyle/>
          <a:p>
            <a:r>
              <a:rPr lang="en-US" sz="2600" dirty="0" smtClean="0"/>
              <a:t>Math for Innovators Outline</a:t>
            </a:r>
            <a:endParaRPr lang="en-US" sz="2600" u="sng" dirty="0" smtClean="0"/>
          </a:p>
        </p:txBody>
      </p:sp>
      <p:sp>
        <p:nvSpPr>
          <p:cNvPr id="14339" name="Rectangle 3"/>
          <p:cNvSpPr>
            <a:spLocks noGrp="1" noChangeArrowheads="1"/>
          </p:cNvSpPr>
          <p:nvPr>
            <p:ph type="body" idx="1"/>
          </p:nvPr>
        </p:nvSpPr>
        <p:spPr>
          <a:xfrm>
            <a:off x="228600" y="1905000"/>
            <a:ext cx="8686800" cy="4572000"/>
          </a:xfrm>
        </p:spPr>
        <p:txBody>
          <a:bodyPr/>
          <a:lstStyle/>
          <a:p>
            <a:pPr marL="381000" indent="-381000">
              <a:buNone/>
              <a:defRPr/>
            </a:pPr>
            <a:r>
              <a:rPr lang="en-US" sz="2000" b="1" dirty="0" smtClean="0">
                <a:solidFill>
                  <a:srgbClr val="4798BD"/>
                </a:solidFill>
              </a:rPr>
              <a:t>Electrical </a:t>
            </a:r>
            <a:r>
              <a:rPr lang="en-US" sz="2000" b="1" dirty="0" smtClean="0">
                <a:solidFill>
                  <a:srgbClr val="4798BD"/>
                </a:solidFill>
              </a:rPr>
              <a:t>Engineering</a:t>
            </a:r>
            <a:endParaRPr lang="en-US" sz="1800" b="1" i="1" dirty="0" smtClean="0">
              <a:solidFill>
                <a:srgbClr val="4798BD"/>
              </a:solidFill>
            </a:endParaRPr>
          </a:p>
          <a:p>
            <a:pPr lvl="1">
              <a:buFont typeface="Wingdings" pitchFamily="2" charset="2"/>
              <a:buChar char="§"/>
            </a:pPr>
            <a:r>
              <a:rPr lang="en-US" sz="1600" i="1" dirty="0" smtClean="0"/>
              <a:t>Review digital audio systems, create sounds and music, digitize and compress audio, and learn how re-mastering and special effects can be used to design the ultimate digital music system.</a:t>
            </a:r>
          </a:p>
          <a:p>
            <a:pPr>
              <a:buNone/>
            </a:pPr>
            <a:r>
              <a:rPr lang="en-US" sz="2000" b="1" dirty="0" smtClean="0">
                <a:solidFill>
                  <a:srgbClr val="4798BD"/>
                </a:solidFill>
              </a:rPr>
              <a:t>Mechanical </a:t>
            </a:r>
            <a:r>
              <a:rPr lang="en-US" sz="2000" b="1" dirty="0" smtClean="0">
                <a:solidFill>
                  <a:srgbClr val="4798BD"/>
                </a:solidFill>
              </a:rPr>
              <a:t>Engineering </a:t>
            </a:r>
            <a:endParaRPr lang="en-US" sz="1800" b="1" i="1" dirty="0" smtClean="0">
              <a:solidFill>
                <a:srgbClr val="4798BD"/>
              </a:solidFill>
            </a:endParaRPr>
          </a:p>
          <a:p>
            <a:pPr lvl="1">
              <a:buFont typeface="Wingdings" pitchFamily="2" charset="2"/>
              <a:buChar char="§"/>
            </a:pPr>
            <a:r>
              <a:rPr lang="en-US" sz="1600" i="1" dirty="0" smtClean="0"/>
              <a:t>Learn about the physics of machines, fluid power, electricity, statics and structures while building and programming a robot to accomplish a factory task.</a:t>
            </a:r>
          </a:p>
          <a:p>
            <a:pPr marL="381000" indent="-381000">
              <a:buFontTx/>
              <a:buNone/>
              <a:defRPr/>
            </a:pPr>
            <a:r>
              <a:rPr lang="en-US" sz="2000" b="1" dirty="0" smtClean="0">
                <a:solidFill>
                  <a:srgbClr val="4798BD"/>
                </a:solidFill>
              </a:rPr>
              <a:t>Environmental Engineering </a:t>
            </a:r>
            <a:endParaRPr lang="en-US" sz="1800" b="1" i="1" dirty="0" smtClean="0">
              <a:solidFill>
                <a:srgbClr val="4798BD"/>
              </a:solidFill>
            </a:endParaRPr>
          </a:p>
          <a:p>
            <a:pPr lvl="1">
              <a:buFont typeface="Wingdings" pitchFamily="2" charset="2"/>
              <a:buChar char="§"/>
            </a:pPr>
            <a:r>
              <a:rPr lang="en-US" sz="1600" i="1" dirty="0" smtClean="0"/>
              <a:t>Explore the entire energy cycle and its environmental impact on a living village and design an efficient transportation system for food delivery.</a:t>
            </a:r>
          </a:p>
          <a:p>
            <a:pPr marL="381000" indent="-381000">
              <a:buNone/>
              <a:defRPr/>
            </a:pPr>
            <a:r>
              <a:rPr lang="en-US" sz="2000" b="1" dirty="0" smtClean="0">
                <a:solidFill>
                  <a:srgbClr val="4798BD"/>
                </a:solidFill>
              </a:rPr>
              <a:t>Biomedical </a:t>
            </a:r>
            <a:r>
              <a:rPr lang="en-US" sz="2000" b="1" dirty="0" smtClean="0">
                <a:solidFill>
                  <a:srgbClr val="4798BD"/>
                </a:solidFill>
              </a:rPr>
              <a:t>Engineering</a:t>
            </a:r>
            <a:endParaRPr lang="en-US" sz="1800" b="1" i="1" dirty="0" smtClean="0">
              <a:solidFill>
                <a:srgbClr val="4798BD"/>
              </a:solidFill>
            </a:endParaRPr>
          </a:p>
          <a:p>
            <a:pPr marL="781050" lvl="1" indent="-381000">
              <a:spcAft>
                <a:spcPts val="1200"/>
              </a:spcAft>
              <a:buFont typeface="Wingdings" pitchFamily="2" charset="2"/>
              <a:buChar char="§"/>
              <a:defRPr/>
            </a:pPr>
            <a:r>
              <a:rPr lang="en-US" sz="1600" i="1" dirty="0" smtClean="0"/>
              <a:t>Explore biological systems while developing genetic modifications to ensure animal survival during various environmental changes. Learn how to acquire and process data and design a system for monitoring heart rate and respiration during exercise.</a:t>
            </a:r>
          </a:p>
          <a:p>
            <a:pPr marL="781050" lvl="1" indent="-381000">
              <a:buFont typeface="Wingdings" pitchFamily="2" charset="2"/>
              <a:buChar char="Ø"/>
              <a:defRPr/>
            </a:pPr>
            <a:endParaRPr lang="en-US" i="1" dirty="0" smtClean="0"/>
          </a:p>
          <a:p>
            <a:pPr marL="781050" lvl="1" indent="-381000">
              <a:buFont typeface="Wingdings" pitchFamily="2" charset="2"/>
              <a:buChar char="Ø"/>
              <a:defRPr/>
            </a:pPr>
            <a:endParaRPr lang="en-US" i="1" dirty="0" smtClean="0"/>
          </a:p>
          <a:p>
            <a:pPr marL="381000" indent="-381000">
              <a:buFont typeface="Wingdings" pitchFamily="2" charset="2"/>
              <a:buNone/>
              <a:defRPr/>
            </a:pPr>
            <a:endParaRPr lang="en-US" sz="2000" i="1"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438400" y="1219200"/>
            <a:ext cx="6553200" cy="533400"/>
          </a:xfrm>
        </p:spPr>
        <p:txBody>
          <a:bodyPr/>
          <a:lstStyle/>
          <a:p>
            <a:r>
              <a:rPr lang="en-US" sz="2600" dirty="0" smtClean="0"/>
              <a:t>Math for Innovators </a:t>
            </a:r>
            <a:r>
              <a:rPr lang="en-US" sz="2600" dirty="0" smtClean="0"/>
              <a:t>Knowledge </a:t>
            </a:r>
            <a:r>
              <a:rPr lang="en-US" sz="2600" dirty="0" smtClean="0"/>
              <a:t>&amp; Skills</a:t>
            </a:r>
            <a:endParaRPr lang="en-US" sz="2600" u="sng" dirty="0" smtClean="0"/>
          </a:p>
        </p:txBody>
      </p:sp>
      <p:sp>
        <p:nvSpPr>
          <p:cNvPr id="14339" name="Rectangle 3"/>
          <p:cNvSpPr>
            <a:spLocks noGrp="1" noChangeArrowheads="1"/>
          </p:cNvSpPr>
          <p:nvPr>
            <p:ph type="body" idx="1"/>
          </p:nvPr>
        </p:nvSpPr>
        <p:spPr>
          <a:xfrm>
            <a:off x="228600" y="1905000"/>
            <a:ext cx="8686800" cy="4495800"/>
          </a:xfrm>
        </p:spPr>
        <p:txBody>
          <a:bodyPr/>
          <a:lstStyle/>
          <a:p>
            <a:pPr>
              <a:buFontTx/>
              <a:buNone/>
              <a:defRPr/>
            </a:pPr>
            <a:endParaRPr lang="en-US" sz="1600" i="1" dirty="0" smtClean="0"/>
          </a:p>
          <a:p>
            <a:pPr marL="781050" lvl="1" indent="-381000">
              <a:buFont typeface="Wingdings" pitchFamily="2" charset="2"/>
              <a:buChar char="Ø"/>
              <a:defRPr/>
            </a:pPr>
            <a:endParaRPr lang="en-US" i="1" dirty="0" smtClean="0"/>
          </a:p>
          <a:p>
            <a:pPr marL="781050" lvl="1" indent="-381000">
              <a:buFont typeface="Wingdings" pitchFamily="2" charset="2"/>
              <a:buChar char="Ø"/>
              <a:defRPr/>
            </a:pPr>
            <a:endParaRPr lang="en-US" i="1" dirty="0" smtClean="0"/>
          </a:p>
          <a:p>
            <a:pPr marL="381000" indent="-381000">
              <a:buFont typeface="Wingdings" pitchFamily="2" charset="2"/>
              <a:buNone/>
              <a:defRPr/>
            </a:pPr>
            <a:endParaRPr lang="en-US" sz="2000" i="1" dirty="0" smtClean="0"/>
          </a:p>
        </p:txBody>
      </p:sp>
      <p:sp>
        <p:nvSpPr>
          <p:cNvPr id="17412" name="Text Box 4"/>
          <p:cNvSpPr txBox="1">
            <a:spLocks noChangeArrowheads="1"/>
          </p:cNvSpPr>
          <p:nvPr/>
        </p:nvSpPr>
        <p:spPr bwMode="auto">
          <a:xfrm>
            <a:off x="1295400" y="2362200"/>
            <a:ext cx="6248400" cy="457200"/>
          </a:xfrm>
          <a:prstGeom prst="rect">
            <a:avLst/>
          </a:prstGeom>
          <a:noFill/>
          <a:ln w="9525">
            <a:noFill/>
            <a:miter lim="800000"/>
            <a:headEnd/>
            <a:tailEnd/>
          </a:ln>
        </p:spPr>
        <p:txBody>
          <a:bodyPr>
            <a:spAutoFit/>
          </a:bodyPr>
          <a:lstStyle/>
          <a:p>
            <a:pPr eaLnBrk="0" hangingPunct="0"/>
            <a:endParaRPr lang="en-US"/>
          </a:p>
        </p:txBody>
      </p:sp>
      <p:graphicFrame>
        <p:nvGraphicFramePr>
          <p:cNvPr id="5" name="Table 4"/>
          <p:cNvGraphicFramePr>
            <a:graphicFrameLocks noGrp="1"/>
          </p:cNvGraphicFramePr>
          <p:nvPr/>
        </p:nvGraphicFramePr>
        <p:xfrm>
          <a:off x="152400" y="1752598"/>
          <a:ext cx="8763000" cy="4805447"/>
        </p:xfrm>
        <a:graphic>
          <a:graphicData uri="http://schemas.openxmlformats.org/drawingml/2006/table">
            <a:tbl>
              <a:tblPr/>
              <a:tblGrid>
                <a:gridCol w="228600"/>
                <a:gridCol w="8534400"/>
              </a:tblGrid>
              <a:tr h="535757">
                <a:tc>
                  <a:txBody>
                    <a:bodyPr/>
                    <a:lstStyle/>
                    <a:p>
                      <a:pPr algn="ctr" fontAlgn="ctr"/>
                      <a:r>
                        <a:rPr lang="en-US" sz="1000" b="1" i="0" u="none" strike="noStrike" dirty="0">
                          <a:latin typeface="Arial"/>
                        </a:rPr>
                        <a:t>1</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uses mathematically based hydraulics concepts to measure and find pump output, understand pressure versus cylinder force, and understand flow rate verses cylinder speed.</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234">
                <a:tc>
                  <a:txBody>
                    <a:bodyPr/>
                    <a:lstStyle/>
                    <a:p>
                      <a:pPr algn="ctr" fontAlgn="ctr"/>
                      <a:r>
                        <a:rPr lang="en-US" sz="1000" b="1" i="0" u="none" strike="noStrike">
                          <a:latin typeface="Arial"/>
                        </a:rPr>
                        <a:t>2</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uses mathematical concepts of structure design to define and describe statics, acquire data, apply concepts of moments and bending stress, and apply concepts of truss design and analysis.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234">
                <a:tc>
                  <a:txBody>
                    <a:bodyPr/>
                    <a:lstStyle/>
                    <a:p>
                      <a:pPr algn="ctr" fontAlgn="ctr"/>
                      <a:r>
                        <a:rPr lang="en-US" sz="1000" b="1" i="0" u="none" strike="noStrike">
                          <a:latin typeface="Arial"/>
                        </a:rPr>
                        <a:t>3</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understands the properties of trigonometry in spatial applications.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7778">
                <a:tc>
                  <a:txBody>
                    <a:bodyPr/>
                    <a:lstStyle/>
                    <a:p>
                      <a:pPr algn="ctr" fontAlgn="ctr"/>
                      <a:r>
                        <a:rPr lang="en-US" sz="1000" b="1" i="0" u="none" strike="noStrike">
                          <a:latin typeface="Arial"/>
                        </a:rPr>
                        <a:t>4</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understands the concepts of design processes with multi-view computer-aided drafting and design drawings for facilities layouts, precision part design, process design, computer-aided manufacturing for lathe, and injection mold design.</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234">
                <a:tc>
                  <a:txBody>
                    <a:bodyPr/>
                    <a:lstStyle/>
                    <a:p>
                      <a:pPr algn="ctr" fontAlgn="ctr"/>
                      <a:r>
                        <a:rPr lang="en-US" sz="1000" b="1" i="0" u="none" strike="noStrike">
                          <a:latin typeface="Arial"/>
                        </a:rPr>
                        <a:t>5</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calculates electronic quantities and uses electrical measuring instruments to experimentally test their calculations.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2204">
                <a:tc>
                  <a:txBody>
                    <a:bodyPr/>
                    <a:lstStyle/>
                    <a:p>
                      <a:pPr algn="ctr" fontAlgn="ctr"/>
                      <a:r>
                        <a:rPr lang="en-US" sz="1000" b="1" i="0" u="none" strike="noStrike" dirty="0">
                          <a:latin typeface="Arial"/>
                        </a:rPr>
                        <a:t>6</a:t>
                      </a: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of pneumatic pressure and flow to explain pressure versus cylinder force, apply and manipulate pneumatic speed control circuits, and describe maintenance of pneumatic equipment, centrifugal pump operation and characteristics, data </a:t>
                      </a:r>
                    </a:p>
                    <a:p>
                      <a:pPr algn="l" fontAlgn="ctr"/>
                      <a:r>
                        <a:rPr lang="en-US" sz="1000" b="1" i="0" u="none" strike="noStrike" dirty="0" smtClean="0">
                          <a:latin typeface="+mn-lt"/>
                        </a:rPr>
                        <a:t>acquisition systems, pump power, and pump system design.</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866">
                <a:tc>
                  <a:txBody>
                    <a:bodyPr/>
                    <a:lstStyle/>
                    <a:p>
                      <a:pPr algn="ctr" fontAlgn="ctr"/>
                      <a:r>
                        <a:rPr lang="en-US" sz="1000" b="1" i="0" u="none" strike="noStrike" dirty="0" smtClean="0">
                          <a:latin typeface="Arial"/>
                        </a:rPr>
                        <a:t>7</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of manufacturing processes in lathe operations and  computer numerical control mill programming and calculates speeds and feeds for machining tools, including special cutting tools.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866">
                <a:tc>
                  <a:txBody>
                    <a:bodyPr/>
                    <a:lstStyle/>
                    <a:p>
                      <a:pPr algn="ctr" fontAlgn="ctr"/>
                      <a:r>
                        <a:rPr lang="en-US" sz="1000" b="1" i="0" u="none" strike="noStrike" dirty="0" smtClean="0">
                          <a:latin typeface="Arial"/>
                        </a:rPr>
                        <a:t>8</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of material engineering, including tensile strength analysis, data acquisition systems, compression testing and analysis, shear and hardness testing and analysis, and design evaluation.</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866">
                <a:tc>
                  <a:txBody>
                    <a:bodyPr/>
                    <a:lstStyle/>
                    <a:p>
                      <a:pPr algn="ctr" fontAlgn="ctr"/>
                      <a:r>
                        <a:rPr lang="en-US" sz="1000" b="1" i="0" u="none" strike="noStrike" dirty="0" smtClean="0">
                          <a:latin typeface="Arial"/>
                        </a:rPr>
                        <a:t>9</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for mechanical drives, including levers, linkages, cams, turnbuckles, pulley systems, gear drives, key fasteners, v-belt drives, and chain drives.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2204">
                <a:tc>
                  <a:txBody>
                    <a:bodyPr/>
                    <a:lstStyle/>
                    <a:p>
                      <a:pPr algn="ctr" fontAlgn="ctr"/>
                      <a:r>
                        <a:rPr lang="en-US" sz="1000" b="1" i="0" u="none" strike="noStrike" dirty="0" smtClean="0">
                          <a:latin typeface="Arial"/>
                        </a:rPr>
                        <a:t>10</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of quality assurance, including using precision measurement tools, statistical process control, control chart operation, analysis of quality assurance control charts, geometric dimensioning and </a:t>
                      </a:r>
                      <a:r>
                        <a:rPr lang="en-US" sz="1000" b="1" i="0" u="none" strike="noStrike" dirty="0" err="1" smtClean="0">
                          <a:latin typeface="+mn-lt"/>
                        </a:rPr>
                        <a:t>tolerancing</a:t>
                      </a:r>
                      <a:r>
                        <a:rPr lang="en-US" sz="1000" b="1" i="0" u="none" strike="noStrike" dirty="0" smtClean="0">
                          <a:latin typeface="+mn-lt"/>
                        </a:rPr>
                        <a:t>, and location, orientation, and </a:t>
                      </a:r>
                    </a:p>
                    <a:p>
                      <a:pPr algn="l" fontAlgn="ctr"/>
                      <a:r>
                        <a:rPr lang="en-US" sz="1000" b="1" i="0" u="none" strike="noStrike" dirty="0" smtClean="0">
                          <a:latin typeface="+mn-lt"/>
                        </a:rPr>
                        <a:t>form tolerances.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2204">
                <a:tc>
                  <a:txBody>
                    <a:bodyPr/>
                    <a:lstStyle/>
                    <a:p>
                      <a:pPr algn="ctr" fontAlgn="ctr"/>
                      <a:r>
                        <a:rPr lang="en-US" sz="1000" b="1" i="0" u="none" strike="noStrike" dirty="0" smtClean="0">
                          <a:latin typeface="Arial"/>
                        </a:rPr>
                        <a:t>11</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dirty="0" smtClean="0">
                          <a:latin typeface="+mn-lt"/>
                        </a:rPr>
                        <a:t>The student applies mathematical principles of robotics and computer programming of robotic mechanisms in point-to-point assembly, calculating working envelope and computer system conversions.</a:t>
                      </a:r>
                      <a:endParaRPr lang="en-US" sz="1000" b="1" i="0" u="none" strike="noStrike" dirty="0">
                        <a:latin typeface="Arial"/>
                      </a:endParaRPr>
                    </a:p>
                  </a:txBody>
                  <a:tcPr marL="9262" marR="9262" marT="92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590800" y="1219200"/>
            <a:ext cx="5791200" cy="609600"/>
          </a:xfrm>
        </p:spPr>
        <p:txBody>
          <a:bodyPr/>
          <a:lstStyle/>
          <a:p>
            <a:pPr eaLnBrk="1" hangingPunct="1"/>
            <a:r>
              <a:rPr lang="en-US" dirty="0" smtClean="0"/>
              <a:t>Intermediate School Curriculum</a:t>
            </a:r>
          </a:p>
        </p:txBody>
      </p:sp>
      <p:sp>
        <p:nvSpPr>
          <p:cNvPr id="14339" name="Rectangle 3"/>
          <p:cNvSpPr>
            <a:spLocks noGrp="1" noChangeArrowheads="1"/>
          </p:cNvSpPr>
          <p:nvPr>
            <p:ph type="body" idx="4294967295"/>
          </p:nvPr>
        </p:nvSpPr>
        <p:spPr>
          <a:xfrm>
            <a:off x="533400" y="1905000"/>
            <a:ext cx="8229600" cy="4572000"/>
          </a:xfrm>
        </p:spPr>
        <p:txBody>
          <a:bodyPr/>
          <a:lstStyle/>
          <a:p>
            <a:pPr eaLnBrk="1" hangingPunct="1">
              <a:lnSpc>
                <a:spcPct val="90000"/>
              </a:lnSpc>
              <a:buNone/>
            </a:pPr>
            <a:r>
              <a:rPr lang="en-US" sz="2000" b="1" dirty="0" smtClean="0"/>
              <a:t>Engineering for Today’s Intermediate School</a:t>
            </a:r>
          </a:p>
          <a:p>
            <a:pPr lvl="1" eaLnBrk="1" hangingPunct="1">
              <a:lnSpc>
                <a:spcPct val="90000"/>
              </a:lnSpc>
              <a:spcAft>
                <a:spcPts val="432"/>
              </a:spcAft>
              <a:buFont typeface="Wingdings" pitchFamily="2" charset="2"/>
              <a:buChar char="§"/>
            </a:pPr>
            <a:r>
              <a:rPr lang="en-US" sz="1800" dirty="0" smtClean="0"/>
              <a:t>Complete Solution for Introducing STEM</a:t>
            </a:r>
          </a:p>
          <a:p>
            <a:pPr lvl="1" eaLnBrk="1" hangingPunct="1">
              <a:lnSpc>
                <a:spcPct val="90000"/>
              </a:lnSpc>
              <a:spcAft>
                <a:spcPts val="432"/>
              </a:spcAft>
              <a:buFont typeface="Wingdings" pitchFamily="2" charset="2"/>
              <a:buChar char="§"/>
            </a:pPr>
            <a:r>
              <a:rPr lang="en-US" sz="1800" dirty="0" smtClean="0"/>
              <a:t>Flexible, Rigorous, Relevant Curriculum</a:t>
            </a:r>
          </a:p>
          <a:p>
            <a:pPr lvl="1" eaLnBrk="1" hangingPunct="1">
              <a:lnSpc>
                <a:spcPct val="90000"/>
              </a:lnSpc>
              <a:spcAft>
                <a:spcPts val="432"/>
              </a:spcAft>
              <a:buFont typeface="Wingdings" pitchFamily="2" charset="2"/>
              <a:buChar char="§"/>
            </a:pPr>
            <a:r>
              <a:rPr lang="en-US" sz="1800" dirty="0" smtClean="0"/>
              <a:t>Designed for Students in 6</a:t>
            </a:r>
            <a:r>
              <a:rPr lang="en-US" sz="1800" baseline="30000" dirty="0" smtClean="0"/>
              <a:t>th</a:t>
            </a:r>
            <a:r>
              <a:rPr lang="en-US" sz="1800" dirty="0" smtClean="0"/>
              <a:t> – 9</a:t>
            </a:r>
            <a:r>
              <a:rPr lang="en-US" sz="1800" baseline="30000" dirty="0" smtClean="0"/>
              <a:t>th</a:t>
            </a:r>
            <a:r>
              <a:rPr lang="en-US" sz="1800" dirty="0" smtClean="0"/>
              <a:t> Grade</a:t>
            </a:r>
          </a:p>
          <a:p>
            <a:pPr lvl="1" eaLnBrk="1" hangingPunct="1">
              <a:lnSpc>
                <a:spcPct val="90000"/>
              </a:lnSpc>
              <a:spcAft>
                <a:spcPts val="432"/>
              </a:spcAft>
              <a:buFont typeface="Wingdings" pitchFamily="2" charset="2"/>
              <a:buChar char="§"/>
            </a:pPr>
            <a:r>
              <a:rPr lang="en-US" sz="1800" dirty="0" smtClean="0"/>
              <a:t>Reinforces Math &amp; Science Behind Electrical, Mechanical, Civil, Environmental, Biomedical Engineering</a:t>
            </a:r>
          </a:p>
          <a:p>
            <a:pPr lvl="1" eaLnBrk="1" hangingPunct="1">
              <a:lnSpc>
                <a:spcPct val="90000"/>
              </a:lnSpc>
              <a:spcAft>
                <a:spcPts val="432"/>
              </a:spcAft>
              <a:buFont typeface="Wingdings" pitchFamily="2" charset="2"/>
              <a:buChar char="§"/>
            </a:pPr>
            <a:r>
              <a:rPr lang="en-US" sz="1800" dirty="0" smtClean="0"/>
              <a:t>Provides Year-long Curriculum &amp; Instructional Material</a:t>
            </a:r>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Font typeface="Wingdings" pitchFamily="2" charset="2"/>
              <a:buChar char="§"/>
            </a:pPr>
            <a:endParaRPr lang="en-US" sz="1800" dirty="0" smtClean="0"/>
          </a:p>
          <a:p>
            <a:pPr lvl="1" eaLnBrk="1" hangingPunct="1">
              <a:lnSpc>
                <a:spcPct val="90000"/>
              </a:lnSpc>
              <a:buNone/>
            </a:pPr>
            <a:endParaRPr lang="en-US" sz="1800" dirty="0" smtClean="0"/>
          </a:p>
          <a:p>
            <a:pPr lvl="1" eaLnBrk="1" hangingPunct="1">
              <a:lnSpc>
                <a:spcPct val="90000"/>
              </a:lnSpc>
              <a:buNone/>
            </a:pPr>
            <a:endParaRPr lang="en-US" sz="1800" dirty="0" smtClean="0"/>
          </a:p>
          <a:p>
            <a:pPr lvl="1" eaLnBrk="1" hangingPunct="1">
              <a:lnSpc>
                <a:spcPct val="90000"/>
              </a:lnSpc>
              <a:spcAft>
                <a:spcPts val="432"/>
              </a:spcAft>
              <a:buFont typeface="Wingdings" pitchFamily="2" charset="2"/>
              <a:buChar char="§"/>
            </a:pPr>
            <a:r>
              <a:rPr lang="en-US" sz="1800" dirty="0" smtClean="0"/>
              <a:t>Students Apply Concepts Through Hands-on Design Projects</a:t>
            </a:r>
          </a:p>
          <a:p>
            <a:pPr lvl="2" eaLnBrk="1" hangingPunct="1">
              <a:lnSpc>
                <a:spcPct val="90000"/>
              </a:lnSpc>
              <a:spcAft>
                <a:spcPts val="432"/>
              </a:spcAft>
              <a:buFont typeface="Wingdings" pitchFamily="2" charset="2"/>
              <a:buChar char="§"/>
            </a:pPr>
            <a:r>
              <a:rPr lang="en-US" sz="1600" dirty="0" smtClean="0"/>
              <a:t>Loudspeaker, Robot, Bridge, Rocket, Prosthetic Leg</a:t>
            </a:r>
          </a:p>
        </p:txBody>
      </p:sp>
      <p:graphicFrame>
        <p:nvGraphicFramePr>
          <p:cNvPr id="4" name="Table 3"/>
          <p:cNvGraphicFramePr>
            <a:graphicFrameLocks noGrp="1"/>
          </p:cNvGraphicFramePr>
          <p:nvPr/>
        </p:nvGraphicFramePr>
        <p:xfrm>
          <a:off x="1447800" y="4191000"/>
          <a:ext cx="6400800" cy="1483360"/>
        </p:xfrm>
        <a:graphic>
          <a:graphicData uri="http://schemas.openxmlformats.org/drawingml/2006/table">
            <a:tbl>
              <a:tblPr firstRow="1" bandRow="1">
                <a:tableStyleId>{7DF18680-E054-41AD-8BC1-D1AEF772440D}</a:tableStyleId>
              </a:tblPr>
              <a:tblGrid>
                <a:gridCol w="3505200"/>
                <a:gridCol w="2895600"/>
              </a:tblGrid>
              <a:tr h="370840">
                <a:tc>
                  <a:txBody>
                    <a:bodyPr/>
                    <a:lstStyle/>
                    <a:p>
                      <a:pPr>
                        <a:buFont typeface="Wingdings" pitchFamily="2" charset="2"/>
                        <a:buChar char="§"/>
                      </a:pPr>
                      <a:r>
                        <a:rPr lang="en-US" sz="1600" b="0" dirty="0" smtClean="0">
                          <a:solidFill>
                            <a:schemeClr val="tx1"/>
                          </a:solidFill>
                        </a:rPr>
                        <a:t>  Instructional Text with Notes</a:t>
                      </a:r>
                      <a:endParaRPr lang="en-US" sz="1600" b="0" dirty="0">
                        <a:solidFill>
                          <a:schemeClr val="tx1"/>
                        </a:solidFill>
                      </a:endParaRPr>
                    </a:p>
                  </a:txBody>
                  <a:tcPr/>
                </a:tc>
                <a:tc>
                  <a:txBody>
                    <a:bodyPr/>
                    <a:lstStyle/>
                    <a:p>
                      <a:pPr>
                        <a:buFont typeface="Wingdings" pitchFamily="2" charset="2"/>
                        <a:buChar char="§"/>
                      </a:pPr>
                      <a:r>
                        <a:rPr lang="en-US" sz="1600" b="0" dirty="0" smtClean="0">
                          <a:solidFill>
                            <a:schemeClr val="tx1"/>
                          </a:solidFill>
                        </a:rPr>
                        <a:t>  Module Exams</a:t>
                      </a:r>
                      <a:endParaRPr lang="en-US" sz="1600" b="0" dirty="0">
                        <a:solidFill>
                          <a:schemeClr val="tx1"/>
                        </a:solidFill>
                      </a:endParaRPr>
                    </a:p>
                  </a:txBody>
                  <a:tcPr/>
                </a:tc>
              </a:tr>
              <a:tr h="370840">
                <a:tc>
                  <a:txBody>
                    <a:bodyPr/>
                    <a:lstStyle/>
                    <a:p>
                      <a:pPr>
                        <a:buFont typeface="Wingdings" pitchFamily="2" charset="2"/>
                        <a:buChar char="§"/>
                      </a:pPr>
                      <a:r>
                        <a:rPr lang="en-US" sz="1600" b="0" dirty="0" smtClean="0">
                          <a:solidFill>
                            <a:schemeClr val="tx1"/>
                          </a:solidFill>
                        </a:rPr>
                        <a:t>  Exercises/</a:t>
                      </a:r>
                      <a:r>
                        <a:rPr lang="en-US" sz="1600" b="0" baseline="0" dirty="0" smtClean="0">
                          <a:solidFill>
                            <a:schemeClr val="tx1"/>
                          </a:solidFill>
                        </a:rPr>
                        <a:t>Activities with Solutions</a:t>
                      </a:r>
                      <a:endParaRPr lang="en-US" sz="1600" b="0" dirty="0">
                        <a:solidFill>
                          <a:schemeClr val="tx1"/>
                        </a:solidFill>
                      </a:endParaRPr>
                    </a:p>
                  </a:txBody>
                  <a:tcPr/>
                </a:tc>
                <a:tc>
                  <a:txBody>
                    <a:bodyPr/>
                    <a:lstStyle/>
                    <a:p>
                      <a:pPr>
                        <a:buFont typeface="Wingdings" pitchFamily="2" charset="2"/>
                        <a:buChar char="§"/>
                      </a:pPr>
                      <a:r>
                        <a:rPr lang="en-US" sz="1600" b="0" dirty="0" smtClean="0">
                          <a:solidFill>
                            <a:schemeClr val="tx1"/>
                          </a:solidFill>
                        </a:rPr>
                        <a:t>  On-line Classroom Support</a:t>
                      </a:r>
                      <a:endParaRPr lang="en-US" sz="1600" b="0" dirty="0">
                        <a:solidFill>
                          <a:schemeClr val="tx1"/>
                        </a:solidFill>
                      </a:endParaRPr>
                    </a:p>
                  </a:txBody>
                  <a:tcPr/>
                </a:tc>
              </a:tr>
              <a:tr h="370840">
                <a:tc>
                  <a:txBody>
                    <a:bodyPr/>
                    <a:lstStyle/>
                    <a:p>
                      <a:pPr>
                        <a:buFont typeface="Wingdings" pitchFamily="2" charset="2"/>
                        <a:buChar char="§"/>
                      </a:pPr>
                      <a:r>
                        <a:rPr lang="en-US" sz="1600" b="0" dirty="0" smtClean="0">
                          <a:solidFill>
                            <a:schemeClr val="tx1"/>
                          </a:solidFill>
                        </a:rPr>
                        <a:t>  Daily</a:t>
                      </a:r>
                      <a:r>
                        <a:rPr lang="en-US" sz="1600" b="0" baseline="0" dirty="0" smtClean="0">
                          <a:solidFill>
                            <a:schemeClr val="tx1"/>
                          </a:solidFill>
                        </a:rPr>
                        <a:t> Lesson Plan Guide</a:t>
                      </a:r>
                      <a:endParaRPr lang="en-US" sz="1600" b="0" dirty="0">
                        <a:solidFill>
                          <a:schemeClr val="tx1"/>
                        </a:solidFill>
                      </a:endParaRPr>
                    </a:p>
                  </a:txBody>
                  <a:tcPr/>
                </a:tc>
                <a:tc>
                  <a:txBody>
                    <a:bodyPr/>
                    <a:lstStyle/>
                    <a:p>
                      <a:pPr>
                        <a:buFont typeface="Wingdings" pitchFamily="2" charset="2"/>
                        <a:buChar char="§"/>
                      </a:pPr>
                      <a:r>
                        <a:rPr lang="en-US" sz="1600" b="0" dirty="0" smtClean="0">
                          <a:solidFill>
                            <a:schemeClr val="tx1"/>
                          </a:solidFill>
                        </a:rPr>
                        <a:t>  Week-long</a:t>
                      </a:r>
                      <a:r>
                        <a:rPr lang="en-US" sz="1600" b="0" baseline="0" dirty="0" smtClean="0">
                          <a:solidFill>
                            <a:schemeClr val="tx1"/>
                          </a:solidFill>
                        </a:rPr>
                        <a:t> Training</a:t>
                      </a:r>
                      <a:endParaRPr lang="en-US" sz="1600" b="0" dirty="0">
                        <a:solidFill>
                          <a:schemeClr val="tx1"/>
                        </a:solidFill>
                      </a:endParaRPr>
                    </a:p>
                  </a:txBody>
                  <a:tcPr/>
                </a:tc>
              </a:tr>
              <a:tr h="370840">
                <a:tc>
                  <a:txBody>
                    <a:bodyPr/>
                    <a:lstStyle/>
                    <a:p>
                      <a:pPr>
                        <a:buFont typeface="Wingdings" pitchFamily="2" charset="2"/>
                        <a:buChar char="§"/>
                      </a:pPr>
                      <a:r>
                        <a:rPr lang="en-US" sz="1600" b="0" baseline="0" dirty="0" smtClean="0">
                          <a:solidFill>
                            <a:schemeClr val="tx1"/>
                          </a:solidFill>
                        </a:rPr>
                        <a:t>  Presentation Slides</a:t>
                      </a:r>
                      <a:endParaRPr lang="en-US" sz="1600" b="0" dirty="0">
                        <a:solidFill>
                          <a:schemeClr val="tx1"/>
                        </a:solidFill>
                      </a:endParaRPr>
                    </a:p>
                  </a:txBody>
                  <a:tcPr/>
                </a:tc>
                <a:tc>
                  <a:txBody>
                    <a:bodyPr/>
                    <a:lstStyle/>
                    <a:p>
                      <a:pPr>
                        <a:buFont typeface="Arial" pitchFamily="34" charset="0"/>
                        <a:buNone/>
                      </a:pPr>
                      <a:endParaRPr lang="en-US" sz="1600" b="0" dirty="0">
                        <a:solidFill>
                          <a:schemeClr val="tx1"/>
                        </a:solidFill>
                      </a:endParaRPr>
                    </a:p>
                  </a:txBody>
                  <a:tcPr/>
                </a:tc>
              </a:tr>
            </a:tbl>
          </a:graphicData>
        </a:graphic>
      </p:graphicFrame>
      <p:graphicFrame>
        <p:nvGraphicFramePr>
          <p:cNvPr id="5" name="Table 4"/>
          <p:cNvGraphicFramePr>
            <a:graphicFrameLocks noGrp="1"/>
          </p:cNvGraphicFramePr>
          <p:nvPr/>
        </p:nvGraphicFramePr>
        <p:xfrm>
          <a:off x="1371600" y="4191000"/>
          <a:ext cx="6400800" cy="1483360"/>
        </p:xfrm>
        <a:graphic>
          <a:graphicData uri="http://schemas.openxmlformats.org/drawingml/2006/table">
            <a:tbl>
              <a:tblPr firstRow="1" bandRow="1">
                <a:tableStyleId>{7DF18680-E054-41AD-8BC1-D1AEF772440D}</a:tableStyleId>
              </a:tblPr>
              <a:tblGrid>
                <a:gridCol w="3505200"/>
                <a:gridCol w="2895600"/>
              </a:tblGrid>
              <a:tr h="370840">
                <a:tc>
                  <a:txBody>
                    <a:bodyPr/>
                    <a:lstStyle/>
                    <a:p>
                      <a:pPr>
                        <a:buFont typeface="Wingdings" pitchFamily="2" charset="2"/>
                        <a:buChar char="§"/>
                      </a:pPr>
                      <a:r>
                        <a:rPr lang="en-US" sz="1600" b="0" dirty="0" smtClean="0">
                          <a:solidFill>
                            <a:schemeClr val="tx1"/>
                          </a:solidFill>
                        </a:rPr>
                        <a:t>  College-prep</a:t>
                      </a:r>
                      <a:r>
                        <a:rPr lang="en-US" sz="1600" b="0" baseline="0" dirty="0" smtClean="0">
                          <a:solidFill>
                            <a:schemeClr val="tx1"/>
                          </a:solidFill>
                        </a:rPr>
                        <a:t> Curriculum</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Presentation Slides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Instructional Text with Notes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Module Exams</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dirty="0" smtClean="0">
                          <a:solidFill>
                            <a:schemeClr val="tx1"/>
                          </a:solidFill>
                        </a:rPr>
                        <a:t>  Exercises/Activities</a:t>
                      </a:r>
                      <a:r>
                        <a:rPr lang="en-US" sz="1600" b="0" baseline="0" dirty="0" smtClean="0">
                          <a:solidFill>
                            <a:schemeClr val="tx1"/>
                          </a:solidFill>
                        </a:rPr>
                        <a:t> with Solutions</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On-line Classroom Support</a:t>
                      </a:r>
                      <a:endParaRPr lang="en-US" sz="1600" b="0" dirty="0">
                        <a:solidFill>
                          <a:schemeClr val="tx1"/>
                        </a:solidFill>
                      </a:endParaRPr>
                    </a:p>
                  </a:txBody>
                  <a:tcPr>
                    <a:solidFill>
                      <a:schemeClr val="accent5">
                        <a:lumMod val="60000"/>
                        <a:lumOff val="40000"/>
                      </a:schemeClr>
                    </a:solidFill>
                  </a:tcPr>
                </a:tc>
              </a:tr>
              <a:tr h="370840">
                <a:tc>
                  <a:txBody>
                    <a:bodyPr/>
                    <a:lstStyle/>
                    <a:p>
                      <a:pPr>
                        <a:buFont typeface="Wingdings" pitchFamily="2" charset="2"/>
                        <a:buChar char="§"/>
                      </a:pPr>
                      <a:r>
                        <a:rPr lang="en-US" sz="1600" b="0" baseline="0" dirty="0" smtClean="0">
                          <a:solidFill>
                            <a:schemeClr val="tx1"/>
                          </a:solidFill>
                        </a:rPr>
                        <a:t>  Daily Lesson Plan Guide</a:t>
                      </a:r>
                      <a:endParaRPr lang="en-US" sz="1600" b="0" dirty="0">
                        <a:solidFill>
                          <a:schemeClr val="tx1"/>
                        </a:solidFill>
                      </a:endParaRPr>
                    </a:p>
                  </a:txBody>
                  <a:tcPr>
                    <a:solidFill>
                      <a:schemeClr val="accent5">
                        <a:lumMod val="60000"/>
                        <a:lumOff val="40000"/>
                      </a:schemeClr>
                    </a:solidFill>
                  </a:tcPr>
                </a:tc>
                <a:tc>
                  <a:txBody>
                    <a:bodyPr/>
                    <a:lstStyle/>
                    <a:p>
                      <a:pPr>
                        <a:buFont typeface="Wingdings" pitchFamily="2" charset="2"/>
                        <a:buChar char="§"/>
                      </a:pPr>
                      <a:r>
                        <a:rPr lang="en-US" sz="1600" b="0" dirty="0" smtClean="0">
                          <a:solidFill>
                            <a:schemeClr val="tx1"/>
                          </a:solidFill>
                        </a:rPr>
                        <a:t> Week-long Training</a:t>
                      </a:r>
                      <a:endParaRPr lang="en-US" sz="1600" b="0" dirty="0">
                        <a:solidFill>
                          <a:schemeClr val="tx1"/>
                        </a:solidFill>
                      </a:endParaRPr>
                    </a:p>
                  </a:txBody>
                  <a:tcPr>
                    <a:solidFill>
                      <a:schemeClr val="accent5">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2800" dirty="0" smtClean="0"/>
              <a:t>History of the Program</a:t>
            </a:r>
          </a:p>
        </p:txBody>
      </p:sp>
      <p:sp>
        <p:nvSpPr>
          <p:cNvPr id="7171" name="Rectangle 3"/>
          <p:cNvSpPr>
            <a:spLocks noGrp="1" noChangeArrowheads="1"/>
          </p:cNvSpPr>
          <p:nvPr>
            <p:ph type="body" idx="1"/>
          </p:nvPr>
        </p:nvSpPr>
        <p:spPr>
          <a:xfrm>
            <a:off x="533400" y="2133600"/>
            <a:ext cx="8229600" cy="4343400"/>
          </a:xfrm>
        </p:spPr>
        <p:txBody>
          <a:bodyPr/>
          <a:lstStyle/>
          <a:p>
            <a:pPr>
              <a:buFont typeface="Wingdings" pitchFamily="2" charset="2"/>
              <a:buNone/>
            </a:pPr>
            <a:r>
              <a:rPr lang="en-US" sz="2800" dirty="0" smtClean="0"/>
              <a:t>Started in 1999 as a partnership between Southern Methodist University Lyle School of Engineering, high-tech corporate leaders, and leading national engineering faculty.</a:t>
            </a:r>
          </a:p>
          <a:p>
            <a:pPr>
              <a:buFont typeface="Wingdings" pitchFamily="2" charset="2"/>
              <a:buNone/>
            </a:pPr>
            <a:endParaRPr lang="en-US" sz="2800" dirty="0" smtClean="0"/>
          </a:p>
          <a:p>
            <a:pPr lvl="1">
              <a:buFont typeface="Wingdings" pitchFamily="2" charset="2"/>
              <a:buChar char="§"/>
            </a:pPr>
            <a:r>
              <a:rPr lang="en-US" sz="2800" i="1" dirty="0" smtClean="0">
                <a:solidFill>
                  <a:srgbClr val="4798BD"/>
                </a:solidFill>
              </a:rPr>
              <a:t>Purpose: Respond to the national challenge of exciting and preparing young students for advanced education in engineering, technology, math, and science. </a:t>
            </a:r>
          </a:p>
          <a:p>
            <a:pPr>
              <a:buFont typeface="Wingdings" pitchFamily="2" charset="2"/>
              <a:buNone/>
            </a:pPr>
            <a:endParaRPr lang="en-US" sz="2800" i="1" dirty="0" smtClean="0">
              <a:solidFill>
                <a:srgbClr val="4798BD"/>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2800" dirty="0" smtClean="0"/>
              <a:t>Intermediate Curriculum Outline</a:t>
            </a:r>
            <a:endParaRPr lang="en-US" sz="2800" u="sng" dirty="0" smtClean="0"/>
          </a:p>
        </p:txBody>
      </p:sp>
      <p:sp>
        <p:nvSpPr>
          <p:cNvPr id="20483" name="Rectangle 3"/>
          <p:cNvSpPr>
            <a:spLocks noGrp="1" noChangeArrowheads="1"/>
          </p:cNvSpPr>
          <p:nvPr>
            <p:ph type="body" idx="1"/>
          </p:nvPr>
        </p:nvSpPr>
        <p:spPr>
          <a:xfrm>
            <a:off x="533400" y="1905000"/>
            <a:ext cx="8458200" cy="4572000"/>
          </a:xfrm>
        </p:spPr>
        <p:txBody>
          <a:bodyPr/>
          <a:lstStyle/>
          <a:p>
            <a:pPr marL="381000" indent="-381000">
              <a:lnSpc>
                <a:spcPct val="80000"/>
              </a:lnSpc>
              <a:buNone/>
              <a:defRPr/>
            </a:pPr>
            <a:endParaRPr lang="en-US" sz="1600" b="1" i="1" dirty="0" smtClean="0"/>
          </a:p>
          <a:p>
            <a:pPr marL="381000" indent="-381000">
              <a:lnSpc>
                <a:spcPct val="80000"/>
              </a:lnSpc>
              <a:buNone/>
              <a:defRPr/>
            </a:pPr>
            <a:r>
              <a:rPr lang="en-US" sz="1800" b="1" dirty="0" smtClean="0">
                <a:solidFill>
                  <a:srgbClr val="4798BD"/>
                </a:solidFill>
              </a:rPr>
              <a:t>Introduction to Engineering Design</a:t>
            </a:r>
          </a:p>
          <a:p>
            <a:pPr marL="838200" lvl="1" indent="-381000">
              <a:lnSpc>
                <a:spcPct val="80000"/>
              </a:lnSpc>
              <a:spcAft>
                <a:spcPct val="25000"/>
              </a:spcAft>
              <a:buFont typeface="Wingdings" pitchFamily="2" charset="2"/>
              <a:buChar char="§"/>
              <a:defRPr/>
            </a:pPr>
            <a:r>
              <a:rPr lang="en-US" sz="1600" i="1" dirty="0" smtClean="0"/>
              <a:t>Learn how engineers apply a nine-step design algorithm to create objects students use every day</a:t>
            </a:r>
          </a:p>
          <a:p>
            <a:pPr marL="381000" indent="-381000">
              <a:lnSpc>
                <a:spcPct val="80000"/>
              </a:lnSpc>
              <a:buFont typeface="Wingdings" pitchFamily="2" charset="2"/>
              <a:buChar char="Ø"/>
              <a:defRPr/>
            </a:pPr>
            <a:endParaRPr lang="en-US" sz="1000" b="1" i="1" dirty="0" smtClean="0"/>
          </a:p>
          <a:p>
            <a:pPr marL="381000" indent="-381000">
              <a:lnSpc>
                <a:spcPct val="80000"/>
              </a:lnSpc>
              <a:buNone/>
              <a:defRPr/>
            </a:pPr>
            <a:r>
              <a:rPr lang="en-US" sz="1800" b="1" dirty="0" smtClean="0">
                <a:solidFill>
                  <a:srgbClr val="4798BD"/>
                </a:solidFill>
              </a:rPr>
              <a:t>Sound Engineering – Making Great Sounds</a:t>
            </a:r>
          </a:p>
          <a:p>
            <a:pPr marL="838200" lvl="1" indent="-381000">
              <a:lnSpc>
                <a:spcPct val="80000"/>
              </a:lnSpc>
              <a:spcAft>
                <a:spcPct val="25000"/>
              </a:spcAft>
              <a:buFont typeface="Wingdings" pitchFamily="2" charset="2"/>
              <a:buChar char="§"/>
              <a:defRPr/>
            </a:pPr>
            <a:r>
              <a:rPr lang="en-US" sz="1600" i="1" dirty="0" smtClean="0"/>
              <a:t>Discover how technology is used to make music and movies sound great</a:t>
            </a:r>
          </a:p>
          <a:p>
            <a:pPr marL="381000" indent="-381000">
              <a:lnSpc>
                <a:spcPct val="80000"/>
              </a:lnSpc>
              <a:buFont typeface="Wingdings" pitchFamily="2" charset="2"/>
              <a:buChar char="Ø"/>
              <a:defRPr/>
            </a:pPr>
            <a:endParaRPr lang="en-US" sz="1000" b="1" dirty="0" smtClean="0"/>
          </a:p>
          <a:p>
            <a:pPr marL="381000" indent="-381000">
              <a:lnSpc>
                <a:spcPct val="80000"/>
              </a:lnSpc>
              <a:buNone/>
              <a:defRPr/>
            </a:pPr>
            <a:r>
              <a:rPr lang="en-US" sz="1800" b="1" dirty="0" smtClean="0">
                <a:solidFill>
                  <a:srgbClr val="4798BD"/>
                </a:solidFill>
              </a:rPr>
              <a:t>Digital Imaging – Pixel Yourself in the Digital Domain</a:t>
            </a:r>
          </a:p>
          <a:p>
            <a:pPr marL="838200" lvl="1" indent="-381000">
              <a:lnSpc>
                <a:spcPct val="80000"/>
              </a:lnSpc>
              <a:spcAft>
                <a:spcPct val="25000"/>
              </a:spcAft>
              <a:buFont typeface="Wingdings" pitchFamily="2" charset="2"/>
              <a:buChar char="§"/>
              <a:defRPr/>
            </a:pPr>
            <a:r>
              <a:rPr lang="en-US" sz="1600" i="1" dirty="0" smtClean="0"/>
              <a:t>Learn how technology is used to create and                                              manipulate digital images</a:t>
            </a:r>
          </a:p>
          <a:p>
            <a:pPr marL="381000" indent="-381000">
              <a:lnSpc>
                <a:spcPct val="80000"/>
              </a:lnSpc>
              <a:buFont typeface="Wingdings" pitchFamily="2" charset="2"/>
              <a:buChar char="Ø"/>
              <a:defRPr/>
            </a:pPr>
            <a:endParaRPr lang="en-US" sz="1000" b="1" dirty="0" smtClean="0"/>
          </a:p>
          <a:p>
            <a:pPr marL="381000" indent="-381000">
              <a:lnSpc>
                <a:spcPct val="80000"/>
              </a:lnSpc>
              <a:buNone/>
              <a:defRPr/>
            </a:pPr>
            <a:r>
              <a:rPr lang="en-US" sz="1800" b="1" dirty="0" smtClean="0">
                <a:solidFill>
                  <a:srgbClr val="4798BD"/>
                </a:solidFill>
              </a:rPr>
              <a:t>Machines – Making Things Work</a:t>
            </a:r>
          </a:p>
          <a:p>
            <a:pPr marL="838200" lvl="1" indent="-381000">
              <a:lnSpc>
                <a:spcPct val="80000"/>
              </a:lnSpc>
              <a:spcAft>
                <a:spcPct val="25000"/>
              </a:spcAft>
              <a:buFont typeface="Wingdings" pitchFamily="2" charset="2"/>
              <a:buChar char="§"/>
              <a:defRPr/>
            </a:pPr>
            <a:r>
              <a:rPr lang="en-US" sz="1600" i="1" dirty="0" smtClean="0"/>
              <a:t>Examine the basics of machine technology and                                                    how it has helped the development of civilization</a:t>
            </a:r>
          </a:p>
          <a:p>
            <a:pPr marL="438150" indent="-381000">
              <a:lnSpc>
                <a:spcPct val="80000"/>
              </a:lnSpc>
              <a:buFontTx/>
              <a:buNone/>
              <a:defRPr/>
            </a:pPr>
            <a:endParaRPr lang="en-US" sz="1800" i="1" dirty="0" smtClean="0"/>
          </a:p>
          <a:p>
            <a:pPr marL="381000" indent="-381000">
              <a:lnSpc>
                <a:spcPct val="80000"/>
              </a:lnSpc>
              <a:buFont typeface="Wingdings" pitchFamily="2" charset="2"/>
              <a:buNone/>
              <a:defRPr/>
            </a:pPr>
            <a:endParaRPr lang="en-US" sz="1600" i="1" dirty="0" smtClean="0"/>
          </a:p>
        </p:txBody>
      </p:sp>
      <p:sp>
        <p:nvSpPr>
          <p:cNvPr id="20484" name="Text Box 4"/>
          <p:cNvSpPr txBox="1">
            <a:spLocks noChangeArrowheads="1"/>
          </p:cNvSpPr>
          <p:nvPr/>
        </p:nvSpPr>
        <p:spPr bwMode="auto">
          <a:xfrm>
            <a:off x="1295400" y="2362200"/>
            <a:ext cx="6248400" cy="457200"/>
          </a:xfrm>
          <a:prstGeom prst="rect">
            <a:avLst/>
          </a:prstGeom>
          <a:noFill/>
          <a:ln w="9525">
            <a:noFill/>
            <a:miter lim="800000"/>
            <a:headEnd/>
            <a:tailEnd/>
          </a:ln>
        </p:spPr>
        <p:txBody>
          <a:bodyPr>
            <a:spAutoFit/>
          </a:bodyPr>
          <a:lstStyle/>
          <a:p>
            <a:pPr eaLnBrk="0" hangingPunct="0"/>
            <a:endParaRPr lang="en-US"/>
          </a:p>
        </p:txBody>
      </p:sp>
      <p:pic>
        <p:nvPicPr>
          <p:cNvPr id="20485" name="Picture 5" descr="\\Cifs\ip\Marketing\Pictures\Catapult Project\IMG_2452.JPG"/>
          <p:cNvPicPr>
            <a:picLocks noChangeAspect="1" noChangeArrowheads="1"/>
          </p:cNvPicPr>
          <p:nvPr/>
        </p:nvPicPr>
        <p:blipFill>
          <a:blip r:embed="rId3"/>
          <a:srcRect/>
          <a:stretch>
            <a:fillRect/>
          </a:stretch>
        </p:blipFill>
        <p:spPr bwMode="auto">
          <a:xfrm>
            <a:off x="6019800" y="4267200"/>
            <a:ext cx="2946400" cy="2209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2800" dirty="0" smtClean="0"/>
              <a:t>Intermediate Curriculum Outline</a:t>
            </a:r>
            <a:endParaRPr lang="en-US" sz="2800" u="sng" dirty="0" smtClean="0"/>
          </a:p>
        </p:txBody>
      </p:sp>
      <p:sp>
        <p:nvSpPr>
          <p:cNvPr id="20483" name="Rectangle 3"/>
          <p:cNvSpPr>
            <a:spLocks noGrp="1" noChangeArrowheads="1"/>
          </p:cNvSpPr>
          <p:nvPr>
            <p:ph type="body" idx="1"/>
          </p:nvPr>
        </p:nvSpPr>
        <p:spPr>
          <a:xfrm>
            <a:off x="533400" y="2057400"/>
            <a:ext cx="8458200" cy="4267200"/>
          </a:xfrm>
        </p:spPr>
        <p:txBody>
          <a:bodyPr/>
          <a:lstStyle/>
          <a:p>
            <a:pPr marL="381000" indent="-381000">
              <a:lnSpc>
                <a:spcPct val="80000"/>
              </a:lnSpc>
              <a:buNone/>
              <a:defRPr/>
            </a:pPr>
            <a:r>
              <a:rPr lang="en-US" sz="1800" b="1" dirty="0" smtClean="0">
                <a:solidFill>
                  <a:srgbClr val="4798BD"/>
                </a:solidFill>
              </a:rPr>
              <a:t>Rocketry: Achieving Liftoff </a:t>
            </a:r>
          </a:p>
          <a:p>
            <a:pPr marL="838200" lvl="1" indent="-381000">
              <a:lnSpc>
                <a:spcPct val="80000"/>
              </a:lnSpc>
              <a:spcAft>
                <a:spcPct val="25000"/>
              </a:spcAft>
              <a:buFont typeface="Wingdings" pitchFamily="2" charset="2"/>
              <a:buChar char="§"/>
              <a:defRPr/>
            </a:pPr>
            <a:r>
              <a:rPr lang="en-US" sz="1600" i="1" dirty="0" smtClean="0"/>
              <a:t>Explore the physics behind rocket motion.  Discover</a:t>
            </a:r>
          </a:p>
          <a:p>
            <a:pPr marL="838200" lvl="1" indent="-381000">
              <a:lnSpc>
                <a:spcPct val="80000"/>
              </a:lnSpc>
              <a:spcAft>
                <a:spcPct val="25000"/>
              </a:spcAft>
              <a:buNone/>
              <a:defRPr/>
            </a:pPr>
            <a:r>
              <a:rPr lang="en-US" sz="1600" i="1" dirty="0" smtClean="0"/>
              <a:t>	where rocket engines get their power and understand</a:t>
            </a:r>
          </a:p>
          <a:p>
            <a:pPr marL="838200" lvl="1" indent="-381000">
              <a:lnSpc>
                <a:spcPct val="80000"/>
              </a:lnSpc>
              <a:spcAft>
                <a:spcPct val="25000"/>
              </a:spcAft>
              <a:buNone/>
              <a:defRPr/>
            </a:pPr>
            <a:r>
              <a:rPr lang="en-US" sz="1600" i="1" dirty="0" smtClean="0"/>
              <a:t>	rocket trajectories</a:t>
            </a:r>
          </a:p>
          <a:p>
            <a:pPr marL="381000" indent="-381000">
              <a:lnSpc>
                <a:spcPct val="80000"/>
              </a:lnSpc>
              <a:buNone/>
              <a:defRPr/>
            </a:pPr>
            <a:endParaRPr lang="en-US" sz="1800" b="1" dirty="0" smtClean="0">
              <a:solidFill>
                <a:srgbClr val="4798BD"/>
              </a:solidFill>
            </a:endParaRPr>
          </a:p>
          <a:p>
            <a:pPr marL="381000" indent="-381000">
              <a:lnSpc>
                <a:spcPct val="80000"/>
              </a:lnSpc>
              <a:buNone/>
              <a:defRPr/>
            </a:pPr>
            <a:r>
              <a:rPr lang="en-US" sz="1800" b="1" dirty="0" smtClean="0">
                <a:solidFill>
                  <a:srgbClr val="4798BD"/>
                </a:solidFill>
              </a:rPr>
              <a:t>Robots from Concept to Completion</a:t>
            </a:r>
          </a:p>
          <a:p>
            <a:pPr marL="838200" lvl="1" indent="-381000">
              <a:lnSpc>
                <a:spcPct val="80000"/>
              </a:lnSpc>
              <a:spcAft>
                <a:spcPct val="25000"/>
              </a:spcAft>
              <a:buFont typeface="Wingdings" pitchFamily="2" charset="2"/>
              <a:buChar char="§"/>
              <a:defRPr/>
            </a:pPr>
            <a:r>
              <a:rPr lang="en-US" sz="1600" i="1" dirty="0" smtClean="0"/>
              <a:t>Learn the mechanical aspects of robots,                                                              how they move, manipulate objects and think</a:t>
            </a:r>
          </a:p>
          <a:p>
            <a:pPr marL="381000" indent="-381000">
              <a:lnSpc>
                <a:spcPct val="80000"/>
              </a:lnSpc>
              <a:buNone/>
              <a:defRPr/>
            </a:pPr>
            <a:endParaRPr lang="en-US" sz="1600" b="1" i="1" dirty="0" smtClean="0"/>
          </a:p>
          <a:p>
            <a:pPr marL="381000" indent="-381000">
              <a:lnSpc>
                <a:spcPct val="80000"/>
              </a:lnSpc>
              <a:buNone/>
              <a:defRPr/>
            </a:pPr>
            <a:r>
              <a:rPr lang="en-US" sz="1800" b="1" dirty="0" smtClean="0">
                <a:solidFill>
                  <a:srgbClr val="4798BD"/>
                </a:solidFill>
              </a:rPr>
              <a:t>Watt’s Up in Power?</a:t>
            </a:r>
          </a:p>
          <a:p>
            <a:pPr marL="838200" lvl="1" indent="-381000">
              <a:lnSpc>
                <a:spcPct val="80000"/>
              </a:lnSpc>
              <a:spcAft>
                <a:spcPct val="25000"/>
              </a:spcAft>
              <a:buFont typeface="Wingdings" pitchFamily="2" charset="2"/>
              <a:buChar char="§"/>
              <a:defRPr/>
            </a:pPr>
            <a:r>
              <a:rPr lang="en-US" sz="1600" i="1" dirty="0" smtClean="0"/>
              <a:t>Uncover the secrets behind electrical power                                                      generation and transmission</a:t>
            </a:r>
          </a:p>
          <a:p>
            <a:pPr marL="838200" lvl="1" indent="-381000">
              <a:lnSpc>
                <a:spcPct val="80000"/>
              </a:lnSpc>
              <a:spcAft>
                <a:spcPct val="25000"/>
              </a:spcAft>
              <a:buNone/>
              <a:defRPr/>
            </a:pPr>
            <a:endParaRPr lang="en-US" sz="1600" i="1" dirty="0" smtClean="0"/>
          </a:p>
          <a:p>
            <a:pPr marL="381000" indent="-381000">
              <a:lnSpc>
                <a:spcPct val="80000"/>
              </a:lnSpc>
              <a:buNone/>
              <a:defRPr/>
            </a:pPr>
            <a:r>
              <a:rPr lang="en-US" sz="1800" b="1" dirty="0" smtClean="0">
                <a:solidFill>
                  <a:srgbClr val="4798BD"/>
                </a:solidFill>
              </a:rPr>
              <a:t>Structures – Building from the Ground Up</a:t>
            </a:r>
          </a:p>
          <a:p>
            <a:pPr marL="838200" lvl="1" indent="-381000">
              <a:lnSpc>
                <a:spcPct val="80000"/>
              </a:lnSpc>
              <a:spcAft>
                <a:spcPct val="25000"/>
              </a:spcAft>
              <a:buFont typeface="Wingdings" pitchFamily="2" charset="2"/>
              <a:buChar char="§"/>
              <a:defRPr/>
            </a:pPr>
            <a:r>
              <a:rPr lang="en-US" sz="1600" i="1" dirty="0" smtClean="0"/>
              <a:t>Discover the concepts behind solid structures and their ability to                       stand the test of time</a:t>
            </a:r>
          </a:p>
          <a:p>
            <a:pPr marL="438150" indent="-381000">
              <a:lnSpc>
                <a:spcPct val="80000"/>
              </a:lnSpc>
              <a:spcAft>
                <a:spcPct val="25000"/>
              </a:spcAft>
              <a:buNone/>
              <a:defRPr/>
            </a:pPr>
            <a:endParaRPr lang="en-US" sz="1600" i="1" dirty="0" smtClean="0"/>
          </a:p>
          <a:p>
            <a:pPr marL="381000" indent="-381000">
              <a:lnSpc>
                <a:spcPct val="80000"/>
              </a:lnSpc>
              <a:buFont typeface="Wingdings" pitchFamily="2" charset="2"/>
              <a:buChar char="Ø"/>
              <a:defRPr/>
            </a:pPr>
            <a:endParaRPr lang="en-US" sz="1800" b="1" i="1" dirty="0" smtClean="0"/>
          </a:p>
          <a:p>
            <a:pPr marL="438150" indent="-381000">
              <a:lnSpc>
                <a:spcPct val="80000"/>
              </a:lnSpc>
              <a:buFontTx/>
              <a:buNone/>
              <a:defRPr/>
            </a:pPr>
            <a:endParaRPr lang="en-US" sz="1600" i="1" dirty="0" smtClean="0"/>
          </a:p>
          <a:p>
            <a:pPr marL="381000" indent="-381000">
              <a:lnSpc>
                <a:spcPct val="80000"/>
              </a:lnSpc>
              <a:buFont typeface="Wingdings" pitchFamily="2" charset="2"/>
              <a:buNone/>
              <a:defRPr/>
            </a:pPr>
            <a:endParaRPr lang="en-US" sz="1600" i="1" dirty="0" smtClean="0"/>
          </a:p>
        </p:txBody>
      </p:sp>
      <p:sp>
        <p:nvSpPr>
          <p:cNvPr id="21508" name="Text Box 4"/>
          <p:cNvSpPr txBox="1">
            <a:spLocks noChangeArrowheads="1"/>
          </p:cNvSpPr>
          <p:nvPr/>
        </p:nvSpPr>
        <p:spPr bwMode="auto">
          <a:xfrm>
            <a:off x="1295400" y="2362200"/>
            <a:ext cx="6248400" cy="457200"/>
          </a:xfrm>
          <a:prstGeom prst="rect">
            <a:avLst/>
          </a:prstGeom>
          <a:noFill/>
          <a:ln w="9525">
            <a:noFill/>
            <a:miter lim="800000"/>
            <a:headEnd/>
            <a:tailEnd/>
          </a:ln>
        </p:spPr>
        <p:txBody>
          <a:bodyPr>
            <a:spAutoFit/>
          </a:bodyPr>
          <a:lstStyle/>
          <a:p>
            <a:pPr eaLnBrk="0" hangingPunct="0"/>
            <a:endParaRPr lang="en-US"/>
          </a:p>
        </p:txBody>
      </p:sp>
      <p:pic>
        <p:nvPicPr>
          <p:cNvPr id="21509" name="Picture 4" descr="rocket launch.jpg"/>
          <p:cNvPicPr>
            <a:picLocks noChangeAspect="1"/>
          </p:cNvPicPr>
          <p:nvPr/>
        </p:nvPicPr>
        <p:blipFill>
          <a:blip r:embed="rId3"/>
          <a:srcRect/>
          <a:stretch>
            <a:fillRect/>
          </a:stretch>
        </p:blipFill>
        <p:spPr bwMode="auto">
          <a:xfrm>
            <a:off x="6400800" y="2209800"/>
            <a:ext cx="2325688" cy="3562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2800" dirty="0" smtClean="0"/>
              <a:t>Intermediate Curriculum Outline</a:t>
            </a:r>
            <a:endParaRPr lang="en-US" sz="2800" u="sng" dirty="0" smtClean="0"/>
          </a:p>
        </p:txBody>
      </p:sp>
      <p:sp>
        <p:nvSpPr>
          <p:cNvPr id="20483" name="Rectangle 3"/>
          <p:cNvSpPr>
            <a:spLocks noGrp="1" noChangeArrowheads="1"/>
          </p:cNvSpPr>
          <p:nvPr>
            <p:ph type="body" idx="1"/>
          </p:nvPr>
        </p:nvSpPr>
        <p:spPr>
          <a:xfrm>
            <a:off x="533400" y="2057400"/>
            <a:ext cx="8458200" cy="5029200"/>
          </a:xfrm>
        </p:spPr>
        <p:txBody>
          <a:bodyPr/>
          <a:lstStyle/>
          <a:p>
            <a:pPr marL="381000" indent="-381000">
              <a:lnSpc>
                <a:spcPct val="80000"/>
              </a:lnSpc>
              <a:buFont typeface="Wingdings" pitchFamily="2" charset="2"/>
              <a:buChar char="Ø"/>
              <a:defRPr/>
            </a:pPr>
            <a:endParaRPr lang="en-US" sz="1000" b="1" i="1" dirty="0" smtClean="0"/>
          </a:p>
          <a:p>
            <a:pPr marL="381000" indent="-381000">
              <a:lnSpc>
                <a:spcPct val="80000"/>
              </a:lnSpc>
              <a:buNone/>
              <a:defRPr/>
            </a:pPr>
            <a:r>
              <a:rPr lang="en-US" sz="1800" b="1" dirty="0" smtClean="0">
                <a:solidFill>
                  <a:srgbClr val="4798BD"/>
                </a:solidFill>
              </a:rPr>
              <a:t>Engineering in the Natural World</a:t>
            </a:r>
          </a:p>
          <a:p>
            <a:pPr marL="838200" lvl="1" indent="-381000">
              <a:lnSpc>
                <a:spcPct val="80000"/>
              </a:lnSpc>
              <a:spcAft>
                <a:spcPct val="25000"/>
              </a:spcAft>
              <a:buFont typeface="Wingdings" pitchFamily="2" charset="2"/>
              <a:buChar char="§"/>
              <a:defRPr/>
            </a:pPr>
            <a:r>
              <a:rPr lang="en-US" sz="1600" i="1" dirty="0" smtClean="0"/>
              <a:t>Increase awareness of environmental issues and how technology                      can be used to develop solutions</a:t>
            </a:r>
          </a:p>
          <a:p>
            <a:pPr marL="381000" indent="-381000">
              <a:lnSpc>
                <a:spcPct val="80000"/>
              </a:lnSpc>
              <a:buNone/>
              <a:defRPr/>
            </a:pPr>
            <a:endParaRPr lang="en-US" sz="1600" b="1" i="1" dirty="0" smtClean="0"/>
          </a:p>
          <a:p>
            <a:pPr marL="381000" indent="-381000">
              <a:lnSpc>
                <a:spcPct val="80000"/>
              </a:lnSpc>
              <a:buNone/>
              <a:defRPr/>
            </a:pPr>
            <a:r>
              <a:rPr lang="en-US" sz="1800" b="1" dirty="0" smtClean="0">
                <a:solidFill>
                  <a:srgbClr val="4798BD"/>
                </a:solidFill>
              </a:rPr>
              <a:t>Global Climate Change - Engineering Our Planets Future</a:t>
            </a:r>
          </a:p>
          <a:p>
            <a:pPr marL="838200" lvl="1" indent="-381000">
              <a:lnSpc>
                <a:spcPct val="80000"/>
              </a:lnSpc>
              <a:spcAft>
                <a:spcPct val="25000"/>
              </a:spcAft>
              <a:buFont typeface="Wingdings" pitchFamily="2" charset="2"/>
              <a:buChar char="§"/>
              <a:defRPr/>
            </a:pPr>
            <a:r>
              <a:rPr lang="en-US" sz="1600" i="1" dirty="0" smtClean="0"/>
              <a:t>Explore how the Earth’s climate is changing and how new                     technologies will meet the challenge</a:t>
            </a:r>
          </a:p>
          <a:p>
            <a:pPr marL="381000" indent="-381000">
              <a:lnSpc>
                <a:spcPct val="80000"/>
              </a:lnSpc>
              <a:buNone/>
              <a:defRPr/>
            </a:pPr>
            <a:endParaRPr lang="en-US" sz="1600" b="1" i="1" dirty="0" smtClean="0"/>
          </a:p>
          <a:p>
            <a:pPr marL="381000" indent="-381000">
              <a:lnSpc>
                <a:spcPct val="80000"/>
              </a:lnSpc>
              <a:buNone/>
              <a:defRPr/>
            </a:pPr>
            <a:r>
              <a:rPr lang="en-US" sz="1800" b="1" dirty="0" smtClean="0">
                <a:solidFill>
                  <a:srgbClr val="4798BD"/>
                </a:solidFill>
              </a:rPr>
              <a:t>Imaging the Human Body</a:t>
            </a:r>
          </a:p>
          <a:p>
            <a:pPr marL="838200" lvl="1" indent="-381000">
              <a:lnSpc>
                <a:spcPct val="80000"/>
              </a:lnSpc>
              <a:buFont typeface="Wingdings" pitchFamily="2" charset="2"/>
              <a:buChar char="§"/>
              <a:defRPr/>
            </a:pPr>
            <a:r>
              <a:rPr lang="en-US" sz="1600" i="1" dirty="0" smtClean="0"/>
              <a:t>Find out how modern medicine is using space age technology                               to better understand how the human body works</a:t>
            </a:r>
          </a:p>
          <a:p>
            <a:pPr marL="838200" lvl="1" indent="-381000">
              <a:lnSpc>
                <a:spcPct val="80000"/>
              </a:lnSpc>
              <a:buNone/>
              <a:defRPr/>
            </a:pPr>
            <a:endParaRPr lang="en-US" sz="1600" i="1" dirty="0" smtClean="0"/>
          </a:p>
          <a:p>
            <a:pPr marL="438150" indent="-381000">
              <a:lnSpc>
                <a:spcPct val="80000"/>
              </a:lnSpc>
              <a:buNone/>
              <a:defRPr/>
            </a:pPr>
            <a:r>
              <a:rPr lang="en-US" sz="1800" b="1" dirty="0" smtClean="0">
                <a:solidFill>
                  <a:srgbClr val="4798BD"/>
                </a:solidFill>
              </a:rPr>
              <a:t>Engineering the Human Machine</a:t>
            </a:r>
          </a:p>
          <a:p>
            <a:pPr marL="838200" lvl="1" indent="-381000">
              <a:lnSpc>
                <a:spcPct val="80000"/>
              </a:lnSpc>
              <a:buFont typeface="Wingdings" pitchFamily="2" charset="2"/>
              <a:buChar char="§"/>
              <a:defRPr/>
            </a:pPr>
            <a:r>
              <a:rPr lang="en-US" sz="1600" i="1" dirty="0" smtClean="0"/>
              <a:t>Learn how engineers &amp; medical scientists are tackling human health issues       and expanding our understanding of what it means to be human</a:t>
            </a:r>
          </a:p>
          <a:p>
            <a:pPr marL="838200" lvl="1" indent="-381000">
              <a:lnSpc>
                <a:spcPct val="80000"/>
              </a:lnSpc>
              <a:defRPr/>
            </a:pPr>
            <a:endParaRPr lang="en-US" sz="1600" i="1" dirty="0" smtClean="0"/>
          </a:p>
          <a:p>
            <a:pPr marL="438150" indent="-381000">
              <a:lnSpc>
                <a:spcPct val="80000"/>
              </a:lnSpc>
              <a:buNone/>
              <a:defRPr/>
            </a:pPr>
            <a:endParaRPr lang="en-US" sz="1600" i="1" dirty="0" smtClean="0"/>
          </a:p>
          <a:p>
            <a:pPr marL="381000" indent="-381000">
              <a:lnSpc>
                <a:spcPct val="80000"/>
              </a:lnSpc>
              <a:buFont typeface="Wingdings" pitchFamily="2" charset="2"/>
              <a:buNone/>
              <a:defRPr/>
            </a:pPr>
            <a:endParaRPr lang="en-US" sz="1600" i="1" dirty="0" smtClean="0"/>
          </a:p>
        </p:txBody>
      </p:sp>
      <p:sp>
        <p:nvSpPr>
          <p:cNvPr id="22532" name="Text Box 4"/>
          <p:cNvSpPr txBox="1">
            <a:spLocks noChangeArrowheads="1"/>
          </p:cNvSpPr>
          <p:nvPr/>
        </p:nvSpPr>
        <p:spPr bwMode="auto">
          <a:xfrm>
            <a:off x="1295400" y="2362200"/>
            <a:ext cx="6248400" cy="457200"/>
          </a:xfrm>
          <a:prstGeom prst="rect">
            <a:avLst/>
          </a:prstGeom>
          <a:noFill/>
          <a:ln w="9525">
            <a:noFill/>
            <a:miter lim="800000"/>
            <a:headEnd/>
            <a:tailEnd/>
          </a:ln>
        </p:spPr>
        <p:txBody>
          <a:bodyPr>
            <a:spAutoFit/>
          </a:bodyPr>
          <a:lstStyle/>
          <a:p>
            <a:pPr eaLnBrk="0" hangingPunct="0"/>
            <a:endParaRPr lang="en-US"/>
          </a:p>
        </p:txBody>
      </p:sp>
      <p:pic>
        <p:nvPicPr>
          <p:cNvPr id="26626" name="Picture 2" descr="C:\Documents and Settings\dianna\My Documents\My Pictures\climate-change1.jpg"/>
          <p:cNvPicPr>
            <a:picLocks noChangeAspect="1" noChangeArrowheads="1"/>
          </p:cNvPicPr>
          <p:nvPr/>
        </p:nvPicPr>
        <p:blipFill>
          <a:blip r:embed="rId3"/>
          <a:srcRect/>
          <a:stretch>
            <a:fillRect/>
          </a:stretch>
        </p:blipFill>
        <p:spPr bwMode="auto">
          <a:xfrm>
            <a:off x="7063204" y="2971800"/>
            <a:ext cx="1888710" cy="1828800"/>
          </a:xfrm>
          <a:prstGeom prst="rect">
            <a:avLst/>
          </a:prstGeom>
          <a:noFill/>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590800" y="1219200"/>
            <a:ext cx="6553200" cy="762000"/>
          </a:xfrm>
        </p:spPr>
        <p:txBody>
          <a:bodyPr/>
          <a:lstStyle/>
          <a:p>
            <a:r>
              <a:rPr lang="en-US" sz="2800" dirty="0" smtClean="0"/>
              <a:t>The Infinity Project Advantage</a:t>
            </a:r>
            <a:endParaRPr lang="en-US" sz="2800" dirty="0" smtClean="0"/>
          </a:p>
        </p:txBody>
      </p:sp>
      <p:sp>
        <p:nvSpPr>
          <p:cNvPr id="7171" name="Rectangle 3"/>
          <p:cNvSpPr>
            <a:spLocks noGrp="1" noChangeArrowheads="1"/>
          </p:cNvSpPr>
          <p:nvPr>
            <p:ph type="body" idx="1"/>
          </p:nvPr>
        </p:nvSpPr>
        <p:spPr>
          <a:xfrm>
            <a:off x="533400" y="2133600"/>
            <a:ext cx="8229600" cy="4343400"/>
          </a:xfrm>
        </p:spPr>
        <p:txBody>
          <a:bodyPr/>
          <a:lstStyle/>
          <a:p>
            <a:pPr>
              <a:buFont typeface="Wingdings" pitchFamily="2" charset="2"/>
              <a:buChar char="§"/>
            </a:pPr>
            <a:r>
              <a:rPr lang="en-US" b="1" dirty="0" smtClean="0">
                <a:solidFill>
                  <a:srgbClr val="4798BD"/>
                </a:solidFill>
              </a:rPr>
              <a:t>Complete “turn-key” solution </a:t>
            </a:r>
            <a:r>
              <a:rPr lang="en-US" dirty="0" smtClean="0"/>
              <a:t>for implementing engineering into the secondary classroom</a:t>
            </a:r>
          </a:p>
          <a:p>
            <a:pPr>
              <a:buFont typeface="Wingdings" pitchFamily="2" charset="2"/>
              <a:buChar char="§"/>
            </a:pPr>
            <a:r>
              <a:rPr lang="en-US" b="1" dirty="0" smtClean="0">
                <a:solidFill>
                  <a:srgbClr val="4798BD"/>
                </a:solidFill>
              </a:rPr>
              <a:t>College-prep curriculum </a:t>
            </a:r>
            <a:r>
              <a:rPr lang="en-US" dirty="0" smtClean="0"/>
              <a:t>developed by subject matter experts in education and engineering</a:t>
            </a:r>
          </a:p>
          <a:p>
            <a:pPr>
              <a:buFont typeface="Wingdings" pitchFamily="2" charset="2"/>
              <a:buChar char="§"/>
            </a:pPr>
            <a:r>
              <a:rPr lang="en-US" b="1" dirty="0" smtClean="0">
                <a:solidFill>
                  <a:srgbClr val="4798BD"/>
                </a:solidFill>
              </a:rPr>
              <a:t>Flexible modular content </a:t>
            </a:r>
            <a:r>
              <a:rPr lang="en-US" dirty="0" smtClean="0"/>
              <a:t>can be taught as a stand-alone course or incorporated into existing STEM classes</a:t>
            </a:r>
          </a:p>
          <a:p>
            <a:pPr>
              <a:buFont typeface="Wingdings" pitchFamily="2" charset="2"/>
              <a:buChar char="§"/>
            </a:pPr>
            <a:r>
              <a:rPr lang="en-US" b="1" dirty="0" smtClean="0">
                <a:solidFill>
                  <a:srgbClr val="4798BD"/>
                </a:solidFill>
              </a:rPr>
              <a:t>Rigorous reinforcement of math &amp; science </a:t>
            </a:r>
            <a:r>
              <a:rPr lang="en-US" dirty="0" smtClean="0"/>
              <a:t>concepts through hands-on engineering design projects</a:t>
            </a:r>
          </a:p>
          <a:p>
            <a:pPr>
              <a:buFont typeface="Wingdings" pitchFamily="2" charset="2"/>
              <a:buChar char="§"/>
            </a:pPr>
            <a:r>
              <a:rPr lang="en-US" b="1" dirty="0" smtClean="0">
                <a:solidFill>
                  <a:srgbClr val="4798BD"/>
                </a:solidFill>
              </a:rPr>
              <a:t>Relevant topics</a:t>
            </a:r>
            <a:r>
              <a:rPr lang="en-US" b="1" dirty="0" smtClean="0"/>
              <a:t> </a:t>
            </a:r>
            <a:r>
              <a:rPr lang="en-US" dirty="0" smtClean="0"/>
              <a:t>of interest to students</a:t>
            </a:r>
          </a:p>
          <a:p>
            <a:pPr>
              <a:buFont typeface="Wingdings" pitchFamily="2" charset="2"/>
              <a:buChar char="§"/>
            </a:pPr>
            <a:r>
              <a:rPr lang="en-US" b="1" dirty="0" smtClean="0">
                <a:solidFill>
                  <a:srgbClr val="4798BD"/>
                </a:solidFill>
              </a:rPr>
              <a:t>Prepares students</a:t>
            </a:r>
            <a:r>
              <a:rPr lang="en-US" dirty="0" smtClean="0"/>
              <a:t> for university level STEM courses</a:t>
            </a:r>
          </a:p>
          <a:p>
            <a:pPr>
              <a:buFont typeface="Wingdings" pitchFamily="2" charset="2"/>
              <a:buNone/>
            </a:pPr>
            <a:endParaRPr lang="en-US" sz="2800" i="1" dirty="0" smtClean="0">
              <a:solidFill>
                <a:srgbClr val="4798BD"/>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90800" y="1219200"/>
            <a:ext cx="5791200" cy="533400"/>
          </a:xfrm>
        </p:spPr>
        <p:txBody>
          <a:bodyPr/>
          <a:lstStyle/>
          <a:p>
            <a:r>
              <a:rPr lang="en-US" sz="2800" dirty="0" smtClean="0"/>
              <a:t>Becoming an Infinity School</a:t>
            </a:r>
          </a:p>
        </p:txBody>
      </p:sp>
      <p:sp>
        <p:nvSpPr>
          <p:cNvPr id="27651" name="Rectangle 3"/>
          <p:cNvSpPr>
            <a:spLocks noGrp="1" noChangeArrowheads="1"/>
          </p:cNvSpPr>
          <p:nvPr>
            <p:ph type="body" idx="1"/>
          </p:nvPr>
        </p:nvSpPr>
        <p:spPr>
          <a:xfrm>
            <a:off x="533400" y="2362200"/>
            <a:ext cx="8229600" cy="3962400"/>
          </a:xfrm>
        </p:spPr>
        <p:txBody>
          <a:bodyPr/>
          <a:lstStyle/>
          <a:p>
            <a:pPr>
              <a:buFont typeface="Wingdings" pitchFamily="2" charset="2"/>
              <a:buChar char="§"/>
            </a:pPr>
            <a:r>
              <a:rPr lang="en-US" dirty="0" smtClean="0"/>
              <a:t>Complete &amp; submit Infinity Project application </a:t>
            </a:r>
          </a:p>
          <a:p>
            <a:pPr lvl="1">
              <a:spcAft>
                <a:spcPct val="25000"/>
              </a:spcAft>
              <a:buFont typeface="Wingdings" pitchFamily="2" charset="2"/>
              <a:buChar char="§"/>
            </a:pPr>
            <a:r>
              <a:rPr lang="en-US" b="1" dirty="0" smtClean="0">
                <a:solidFill>
                  <a:srgbClr val="4798BD"/>
                </a:solidFill>
              </a:rPr>
              <a:t>www.infinity-project.org/joinnow</a:t>
            </a:r>
          </a:p>
          <a:p>
            <a:pPr>
              <a:spcAft>
                <a:spcPct val="25000"/>
              </a:spcAft>
              <a:buFont typeface="Wingdings" pitchFamily="2" charset="2"/>
              <a:buChar char="§"/>
            </a:pPr>
            <a:r>
              <a:rPr lang="en-US" dirty="0" smtClean="0"/>
              <a:t>Interview conducted with school principal &amp; instructor</a:t>
            </a:r>
          </a:p>
          <a:p>
            <a:pPr>
              <a:spcAft>
                <a:spcPct val="25000"/>
              </a:spcAft>
              <a:buFont typeface="Wingdings" pitchFamily="2" charset="2"/>
              <a:buChar char="§"/>
            </a:pPr>
            <a:r>
              <a:rPr lang="en-US" dirty="0" smtClean="0"/>
              <a:t>Schools acquire classroom technology &amp; textbooks </a:t>
            </a:r>
          </a:p>
          <a:p>
            <a:pPr>
              <a:spcAft>
                <a:spcPct val="25000"/>
              </a:spcAft>
              <a:buFont typeface="Wingdings" pitchFamily="2" charset="2"/>
              <a:buChar char="§"/>
            </a:pPr>
            <a:r>
              <a:rPr lang="en-US" dirty="0" smtClean="0"/>
              <a:t>Instructors attend Professional Development Institute</a:t>
            </a:r>
          </a:p>
          <a:p>
            <a:pPr>
              <a:buFont typeface="Wingdings" pitchFamily="2" charset="2"/>
              <a:buChar char="§"/>
            </a:pPr>
            <a:r>
              <a:rPr lang="en-US" dirty="0" smtClean="0"/>
              <a:t>Course offered in fall</a:t>
            </a:r>
          </a:p>
          <a:p>
            <a:pPr>
              <a:buFontTx/>
              <a:buNone/>
            </a:pPr>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2"/>
          <p:cNvSpPr>
            <a:spLocks noGrp="1" noChangeArrowheads="1"/>
          </p:cNvSpPr>
          <p:nvPr>
            <p:ph type="title"/>
          </p:nvPr>
        </p:nvSpPr>
        <p:spPr/>
        <p:txBody>
          <a:bodyPr/>
          <a:lstStyle/>
          <a:p>
            <a:r>
              <a:rPr lang="en-US" sz="2800" smtClean="0"/>
              <a:t>Curriculum Development Team</a:t>
            </a:r>
          </a:p>
        </p:txBody>
      </p:sp>
      <p:sp>
        <p:nvSpPr>
          <p:cNvPr id="1035" name="Rectangle 41"/>
          <p:cNvSpPr>
            <a:spLocks noGrp="1" noChangeArrowheads="1"/>
          </p:cNvSpPr>
          <p:nvPr>
            <p:ph type="body" sz="half" idx="1"/>
          </p:nvPr>
        </p:nvSpPr>
        <p:spPr>
          <a:xfrm>
            <a:off x="533400" y="2819400"/>
            <a:ext cx="3810000" cy="3048000"/>
          </a:xfrm>
        </p:spPr>
        <p:txBody>
          <a:bodyPr/>
          <a:lstStyle/>
          <a:p>
            <a:pPr>
              <a:buFont typeface="Wingdings" pitchFamily="2" charset="2"/>
              <a:buChar char="§"/>
            </a:pPr>
            <a:r>
              <a:rPr lang="en-US" sz="2000" dirty="0" smtClean="0"/>
              <a:t>Developed in partnership with subject matter experts in the field of engineering and education</a:t>
            </a:r>
          </a:p>
          <a:p>
            <a:endParaRPr lang="en-US" sz="2000" dirty="0" smtClean="0"/>
          </a:p>
          <a:p>
            <a:pPr>
              <a:buFont typeface="Wingdings" pitchFamily="2" charset="2"/>
              <a:buChar char="§"/>
            </a:pPr>
            <a:r>
              <a:rPr lang="en-US" sz="2000" dirty="0" smtClean="0"/>
              <a:t>Ongoing multi-million dollar investment in curricula materials</a:t>
            </a:r>
          </a:p>
          <a:p>
            <a:endParaRPr lang="en-US" sz="2000" dirty="0" smtClean="0"/>
          </a:p>
        </p:txBody>
      </p:sp>
      <p:graphicFrame>
        <p:nvGraphicFramePr>
          <p:cNvPr id="1026" name="Diagram 33"/>
          <p:cNvGraphicFramePr>
            <a:graphicFrameLocks/>
          </p:cNvGraphicFramePr>
          <p:nvPr>
            <p:ph type="media" sz="half" idx="2"/>
          </p:nvPr>
        </p:nvGraphicFramePr>
        <p:xfrm>
          <a:off x="4495800" y="2362200"/>
          <a:ext cx="3810000" cy="3048000"/>
        </p:xfrm>
        <a:graphic>
          <a:graphicData uri="http://schemas.openxmlformats.org/drawingml/2006/compatibility">
            <com:legacyDrawing xmlns:com="http://schemas.openxmlformats.org/drawingml/2006/compatibility" spid="_x0000_s102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2800" smtClean="0"/>
              <a:t>What is The Infinity Project</a:t>
            </a:r>
            <a:r>
              <a:rPr lang="en-US" sz="2800" baseline="30000" smtClean="0"/>
              <a:t>SM</a:t>
            </a:r>
            <a:r>
              <a:rPr lang="en-US" sz="2800" smtClean="0"/>
              <a:t>?</a:t>
            </a:r>
          </a:p>
        </p:txBody>
      </p:sp>
      <p:sp>
        <p:nvSpPr>
          <p:cNvPr id="8195" name="Rectangle 3"/>
          <p:cNvSpPr>
            <a:spLocks noGrp="1" noChangeArrowheads="1"/>
          </p:cNvSpPr>
          <p:nvPr>
            <p:ph type="body" idx="1"/>
          </p:nvPr>
        </p:nvSpPr>
        <p:spPr>
          <a:xfrm>
            <a:off x="457200" y="1981200"/>
            <a:ext cx="6553200" cy="4038600"/>
          </a:xfrm>
        </p:spPr>
        <p:txBody>
          <a:bodyPr/>
          <a:lstStyle/>
          <a:p>
            <a:pPr>
              <a:buFontTx/>
              <a:buNone/>
            </a:pPr>
            <a:r>
              <a:rPr lang="en-US" sz="2000" b="1" i="1" dirty="0" smtClean="0"/>
              <a:t>Award Winning Engineering Education Program</a:t>
            </a:r>
          </a:p>
          <a:p>
            <a:pPr>
              <a:buFont typeface="Wingdings" pitchFamily="2" charset="2"/>
              <a:buChar char="§"/>
            </a:pPr>
            <a:r>
              <a:rPr lang="en-US" sz="2000" dirty="0" smtClean="0"/>
              <a:t>Emphasizes innovation in addition to problem solving</a:t>
            </a:r>
          </a:p>
          <a:p>
            <a:pPr>
              <a:buFont typeface="Wingdings" pitchFamily="2" charset="2"/>
              <a:buChar char="§"/>
            </a:pPr>
            <a:r>
              <a:rPr lang="en-US" sz="2000" dirty="0" smtClean="0"/>
              <a:t>Appropriate for:</a:t>
            </a:r>
          </a:p>
          <a:p>
            <a:pPr lvl="1">
              <a:buFont typeface="Wingdings" pitchFamily="2" charset="2"/>
              <a:buChar char="§"/>
            </a:pPr>
            <a:r>
              <a:rPr lang="en-US" sz="1800" dirty="0" smtClean="0"/>
              <a:t>Early College Students</a:t>
            </a:r>
          </a:p>
          <a:p>
            <a:pPr lvl="1">
              <a:buFont typeface="Wingdings" pitchFamily="2" charset="2"/>
              <a:buChar char="§"/>
            </a:pPr>
            <a:r>
              <a:rPr lang="en-US" sz="1800" dirty="0" smtClean="0"/>
              <a:t>High School Students (10</a:t>
            </a:r>
            <a:r>
              <a:rPr lang="en-US" sz="1800" baseline="30000" dirty="0" smtClean="0"/>
              <a:t>th</a:t>
            </a:r>
            <a:r>
              <a:rPr lang="en-US" sz="1800" dirty="0" smtClean="0"/>
              <a:t> – 12</a:t>
            </a:r>
            <a:r>
              <a:rPr lang="en-US" sz="1800" baseline="30000" dirty="0" smtClean="0"/>
              <a:t>th</a:t>
            </a:r>
            <a:r>
              <a:rPr lang="en-US" sz="1800" dirty="0" smtClean="0"/>
              <a:t>)</a:t>
            </a:r>
          </a:p>
          <a:p>
            <a:pPr lvl="1">
              <a:buFont typeface="Wingdings" pitchFamily="2" charset="2"/>
              <a:buChar char="§"/>
            </a:pPr>
            <a:r>
              <a:rPr lang="en-US" sz="1800" dirty="0" smtClean="0"/>
              <a:t>Intermediate School Students (6</a:t>
            </a:r>
            <a:r>
              <a:rPr lang="en-US" sz="1800" baseline="30000" dirty="0" smtClean="0"/>
              <a:t>th</a:t>
            </a:r>
            <a:r>
              <a:rPr lang="en-US" sz="1800" dirty="0" smtClean="0"/>
              <a:t> – 9</a:t>
            </a:r>
            <a:r>
              <a:rPr lang="en-US" sz="1800" baseline="30000" dirty="0" smtClean="0"/>
              <a:t>th</a:t>
            </a:r>
            <a:r>
              <a:rPr lang="en-US" sz="1800" dirty="0" smtClean="0"/>
              <a:t>)</a:t>
            </a:r>
          </a:p>
          <a:p>
            <a:pPr lvl="1">
              <a:buFont typeface="Wingdings" pitchFamily="2" charset="2"/>
              <a:buChar char="§"/>
            </a:pPr>
            <a:r>
              <a:rPr lang="en-US" sz="1800" dirty="0" smtClean="0"/>
              <a:t>Outreach Camp Students </a:t>
            </a:r>
            <a:endParaRPr lang="en-US" sz="1800" i="1" dirty="0" smtClean="0"/>
          </a:p>
          <a:p>
            <a:pPr>
              <a:buFont typeface="Wingdings" pitchFamily="2" charset="2"/>
              <a:buChar char="§"/>
            </a:pPr>
            <a:r>
              <a:rPr lang="en-US" sz="2000" dirty="0" smtClean="0"/>
              <a:t>Hands-on application of math &amp; science to topics of interest to students</a:t>
            </a:r>
          </a:p>
          <a:p>
            <a:pPr lvl="1">
              <a:buFont typeface="Wingdings" pitchFamily="2" charset="2"/>
              <a:buChar char="§"/>
            </a:pPr>
            <a:r>
              <a:rPr lang="en-US" sz="1800" dirty="0" smtClean="0"/>
              <a:t>Internet, cell phones, digital music, digital imaging, robotics, health, environment</a:t>
            </a:r>
          </a:p>
          <a:p>
            <a:pPr lvl="1">
              <a:buFont typeface="Wingdings" pitchFamily="2" charset="2"/>
              <a:buChar char="§"/>
            </a:pPr>
            <a:endParaRPr lang="en-US" sz="1800" dirty="0" smtClean="0"/>
          </a:p>
          <a:p>
            <a:pPr lvl="1">
              <a:buFont typeface="Wingdings" pitchFamily="2" charset="2"/>
              <a:buChar char="§"/>
            </a:pPr>
            <a:endParaRPr lang="en-US" sz="2000" i="1" dirty="0" smtClean="0"/>
          </a:p>
        </p:txBody>
      </p:sp>
      <p:pic>
        <p:nvPicPr>
          <p:cNvPr id="8196" name="Picture 4" descr="Sunset"/>
          <p:cNvPicPr>
            <a:picLocks noChangeAspect="1" noChangeArrowheads="1"/>
          </p:cNvPicPr>
          <p:nvPr/>
        </p:nvPicPr>
        <p:blipFill>
          <a:blip r:embed="rId3"/>
          <a:srcRect/>
          <a:stretch>
            <a:fillRect/>
          </a:stretch>
        </p:blipFill>
        <p:spPr bwMode="auto">
          <a:xfrm>
            <a:off x="6934200" y="4343400"/>
            <a:ext cx="2057400" cy="1849438"/>
          </a:xfrm>
          <a:prstGeom prst="rect">
            <a:avLst/>
          </a:prstGeom>
          <a:noFill/>
          <a:ln w="9525">
            <a:noFill/>
            <a:miter lim="800000"/>
            <a:headEnd/>
            <a:tailEnd/>
          </a:ln>
        </p:spPr>
      </p:pic>
      <p:pic>
        <p:nvPicPr>
          <p:cNvPr id="8197" name="Picture 5" descr="Small Institute Logo"/>
          <p:cNvPicPr>
            <a:picLocks noChangeAspect="1" noChangeArrowheads="1"/>
          </p:cNvPicPr>
          <p:nvPr/>
        </p:nvPicPr>
        <p:blipFill>
          <a:blip r:embed="rId4"/>
          <a:srcRect/>
          <a:stretch>
            <a:fillRect/>
          </a:stretch>
        </p:blipFill>
        <p:spPr bwMode="auto">
          <a:xfrm>
            <a:off x="7162800" y="1981200"/>
            <a:ext cx="1389063"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590800" y="1219200"/>
            <a:ext cx="5562600" cy="533400"/>
          </a:xfrm>
        </p:spPr>
        <p:txBody>
          <a:bodyPr/>
          <a:lstStyle/>
          <a:p>
            <a:r>
              <a:rPr lang="en-US" sz="2800" smtClean="0"/>
              <a:t>Program Breadth</a:t>
            </a:r>
          </a:p>
        </p:txBody>
      </p:sp>
      <p:sp>
        <p:nvSpPr>
          <p:cNvPr id="9219" name="Rectangle 3"/>
          <p:cNvSpPr>
            <a:spLocks noChangeArrowheads="1"/>
          </p:cNvSpPr>
          <p:nvPr/>
        </p:nvSpPr>
        <p:spPr bwMode="auto">
          <a:xfrm>
            <a:off x="2514600" y="3657600"/>
            <a:ext cx="1828800" cy="2819400"/>
          </a:xfrm>
          <a:prstGeom prst="rect">
            <a:avLst/>
          </a:prstGeom>
          <a:solidFill>
            <a:schemeClr val="accent1"/>
          </a:solidFill>
          <a:ln w="9525">
            <a:noFill/>
            <a:miter lim="800000"/>
            <a:headEnd/>
            <a:tailEnd/>
          </a:ln>
        </p:spPr>
        <p:txBody>
          <a:bodyPr/>
          <a:lstStyle/>
          <a:p>
            <a:pPr marL="342900" indent="-342900" algn="ctr" eaLnBrk="0" hangingPunct="0">
              <a:lnSpc>
                <a:spcPct val="80000"/>
              </a:lnSpc>
              <a:spcBef>
                <a:spcPct val="20000"/>
              </a:spcBef>
            </a:pPr>
            <a:endParaRPr lang="en-US" sz="1600" dirty="0">
              <a:solidFill>
                <a:srgbClr val="000000"/>
              </a:solidFill>
              <a:latin typeface="Arial" charset="0"/>
              <a:cs typeface="Arial" charset="0"/>
            </a:endParaRPr>
          </a:p>
          <a:p>
            <a:pPr marL="342900" indent="-342900" algn="ctr" eaLnBrk="0" hangingPunct="0">
              <a:lnSpc>
                <a:spcPct val="80000"/>
              </a:lnSpc>
              <a:spcBef>
                <a:spcPct val="20000"/>
              </a:spcBef>
            </a:pPr>
            <a:r>
              <a:rPr lang="en-US" sz="1600" dirty="0">
                <a:solidFill>
                  <a:srgbClr val="000000"/>
                </a:solidFill>
                <a:latin typeface="Arial" charset="0"/>
                <a:cs typeface="Arial" charset="0"/>
              </a:rPr>
              <a:t>Georgia</a:t>
            </a:r>
          </a:p>
          <a:p>
            <a:pPr marL="342900" indent="-342900" algn="ctr" eaLnBrk="0" hangingPunct="0">
              <a:lnSpc>
                <a:spcPct val="80000"/>
              </a:lnSpc>
              <a:spcBef>
                <a:spcPct val="20000"/>
              </a:spcBef>
            </a:pPr>
            <a:r>
              <a:rPr lang="en-US" sz="1600" dirty="0">
                <a:solidFill>
                  <a:srgbClr val="000000"/>
                </a:solidFill>
                <a:latin typeface="Arial" charset="0"/>
                <a:cs typeface="Arial" charset="0"/>
              </a:rPr>
              <a:t>Hawaii</a:t>
            </a:r>
          </a:p>
          <a:p>
            <a:pPr marL="342900" indent="-342900" algn="ctr" eaLnBrk="0" hangingPunct="0">
              <a:lnSpc>
                <a:spcPct val="80000"/>
              </a:lnSpc>
              <a:spcBef>
                <a:spcPct val="20000"/>
              </a:spcBef>
            </a:pPr>
            <a:r>
              <a:rPr lang="en-US" sz="1600" dirty="0">
                <a:solidFill>
                  <a:srgbClr val="000000"/>
                </a:solidFill>
                <a:latin typeface="Arial" charset="0"/>
                <a:cs typeface="Arial" charset="0"/>
              </a:rPr>
              <a:t>Idaho</a:t>
            </a:r>
          </a:p>
          <a:p>
            <a:pPr marL="342900" indent="-342900" algn="ctr" eaLnBrk="0" hangingPunct="0">
              <a:lnSpc>
                <a:spcPct val="80000"/>
              </a:lnSpc>
              <a:spcBef>
                <a:spcPct val="20000"/>
              </a:spcBef>
            </a:pPr>
            <a:r>
              <a:rPr lang="en-US" sz="1600" dirty="0">
                <a:solidFill>
                  <a:srgbClr val="000000"/>
                </a:solidFill>
                <a:latin typeface="Arial" charset="0"/>
                <a:cs typeface="Arial" charset="0"/>
              </a:rPr>
              <a:t>Illinois</a:t>
            </a:r>
          </a:p>
          <a:p>
            <a:pPr marL="342900" indent="-342900" algn="ctr" eaLnBrk="0" hangingPunct="0">
              <a:lnSpc>
                <a:spcPct val="80000"/>
              </a:lnSpc>
              <a:spcBef>
                <a:spcPct val="20000"/>
              </a:spcBef>
            </a:pPr>
            <a:r>
              <a:rPr lang="en-US" sz="1600" dirty="0">
                <a:solidFill>
                  <a:srgbClr val="000000"/>
                </a:solidFill>
                <a:latin typeface="Arial" charset="0"/>
                <a:cs typeface="Arial" charset="0"/>
              </a:rPr>
              <a:t>Iowa</a:t>
            </a:r>
          </a:p>
          <a:p>
            <a:pPr marL="342900" indent="-342900" algn="ctr" eaLnBrk="0" hangingPunct="0">
              <a:lnSpc>
                <a:spcPct val="80000"/>
              </a:lnSpc>
              <a:spcBef>
                <a:spcPct val="20000"/>
              </a:spcBef>
            </a:pPr>
            <a:r>
              <a:rPr lang="en-US" sz="1600" dirty="0">
                <a:solidFill>
                  <a:srgbClr val="000000"/>
                </a:solidFill>
                <a:latin typeface="Arial" charset="0"/>
                <a:cs typeface="Arial" charset="0"/>
              </a:rPr>
              <a:t>Kansas</a:t>
            </a:r>
          </a:p>
          <a:p>
            <a:pPr marL="342900" indent="-342900" algn="ctr" eaLnBrk="0" hangingPunct="0">
              <a:lnSpc>
                <a:spcPct val="80000"/>
              </a:lnSpc>
              <a:spcBef>
                <a:spcPct val="20000"/>
              </a:spcBef>
            </a:pPr>
            <a:r>
              <a:rPr lang="en-US" sz="1600" dirty="0">
                <a:solidFill>
                  <a:srgbClr val="000000"/>
                </a:solidFill>
                <a:latin typeface="Arial" charset="0"/>
                <a:cs typeface="Arial" charset="0"/>
              </a:rPr>
              <a:t>Kentucky</a:t>
            </a:r>
          </a:p>
          <a:p>
            <a:pPr marL="342900" indent="-342900" algn="ctr" eaLnBrk="0" hangingPunct="0">
              <a:lnSpc>
                <a:spcPct val="80000"/>
              </a:lnSpc>
              <a:spcBef>
                <a:spcPct val="20000"/>
              </a:spcBef>
            </a:pPr>
            <a:r>
              <a:rPr lang="en-US" sz="1600" dirty="0">
                <a:solidFill>
                  <a:srgbClr val="000000"/>
                </a:solidFill>
                <a:latin typeface="Arial" charset="0"/>
                <a:cs typeface="Arial" charset="0"/>
              </a:rPr>
              <a:t>Louisiana</a:t>
            </a:r>
          </a:p>
          <a:p>
            <a:pPr marL="342900" indent="-342900" algn="ctr" eaLnBrk="0" hangingPunct="0">
              <a:lnSpc>
                <a:spcPct val="80000"/>
              </a:lnSpc>
              <a:spcBef>
                <a:spcPct val="20000"/>
              </a:spcBef>
            </a:pPr>
            <a:r>
              <a:rPr lang="en-US" sz="1600" dirty="0">
                <a:solidFill>
                  <a:srgbClr val="000000"/>
                </a:solidFill>
                <a:latin typeface="Arial" charset="0"/>
                <a:cs typeface="Arial" charset="0"/>
              </a:rPr>
              <a:t>Maryland</a:t>
            </a:r>
          </a:p>
          <a:p>
            <a:pPr marL="342900" indent="-342900" algn="ctr" eaLnBrk="0" hangingPunct="0">
              <a:lnSpc>
                <a:spcPct val="80000"/>
              </a:lnSpc>
              <a:spcBef>
                <a:spcPct val="20000"/>
              </a:spcBef>
            </a:pPr>
            <a:endParaRPr lang="en-US" sz="1600" dirty="0">
              <a:latin typeface="Arial" charset="0"/>
            </a:endParaRPr>
          </a:p>
          <a:p>
            <a:pPr marL="342900" indent="-342900" algn="ctr" eaLnBrk="0" hangingPunct="0">
              <a:lnSpc>
                <a:spcPct val="80000"/>
              </a:lnSpc>
              <a:spcBef>
                <a:spcPct val="20000"/>
              </a:spcBef>
            </a:pPr>
            <a:endParaRPr lang="en-US" sz="1800" dirty="0">
              <a:latin typeface="Arial" charset="0"/>
            </a:endParaRPr>
          </a:p>
        </p:txBody>
      </p:sp>
      <p:sp>
        <p:nvSpPr>
          <p:cNvPr id="9220" name="Rectangle 4"/>
          <p:cNvSpPr>
            <a:spLocks noChangeArrowheads="1"/>
          </p:cNvSpPr>
          <p:nvPr/>
        </p:nvSpPr>
        <p:spPr bwMode="auto">
          <a:xfrm>
            <a:off x="6858000" y="3657600"/>
            <a:ext cx="1828800" cy="2819400"/>
          </a:xfrm>
          <a:prstGeom prst="rect">
            <a:avLst/>
          </a:prstGeom>
          <a:solidFill>
            <a:schemeClr val="bg2"/>
          </a:solidFill>
          <a:ln w="9525">
            <a:noFill/>
            <a:miter lim="800000"/>
            <a:headEnd/>
            <a:tailEnd/>
          </a:ln>
        </p:spPr>
        <p:txBody>
          <a:bodyPr/>
          <a:lstStyle/>
          <a:p>
            <a:pPr marL="342900" indent="-342900" algn="ctr" eaLnBrk="0" hangingPunct="0">
              <a:lnSpc>
                <a:spcPct val="80000"/>
              </a:lnSpc>
              <a:spcBef>
                <a:spcPct val="20000"/>
              </a:spcBef>
            </a:pPr>
            <a:endParaRPr lang="en-US" sz="1600" dirty="0">
              <a:solidFill>
                <a:srgbClr val="000000"/>
              </a:solidFill>
              <a:latin typeface="Arial" charset="0"/>
              <a:cs typeface="Arial" charset="0"/>
            </a:endParaRPr>
          </a:p>
          <a:p>
            <a:pPr marL="342900" indent="-342900" algn="ctr" eaLnBrk="0" hangingPunct="0">
              <a:lnSpc>
                <a:spcPct val="80000"/>
              </a:lnSpc>
              <a:spcBef>
                <a:spcPct val="20000"/>
              </a:spcBef>
            </a:pPr>
            <a:r>
              <a:rPr lang="en-US" sz="1600" dirty="0">
                <a:solidFill>
                  <a:srgbClr val="000000"/>
                </a:solidFill>
                <a:latin typeface="Arial" charset="0"/>
                <a:cs typeface="Arial" charset="0"/>
              </a:rPr>
              <a:t>Ohio</a:t>
            </a:r>
          </a:p>
          <a:p>
            <a:pPr marL="342900" indent="-342900" algn="ctr" eaLnBrk="0" hangingPunct="0">
              <a:lnSpc>
                <a:spcPct val="80000"/>
              </a:lnSpc>
              <a:spcBef>
                <a:spcPct val="20000"/>
              </a:spcBef>
            </a:pPr>
            <a:r>
              <a:rPr lang="en-US" sz="1600" dirty="0">
                <a:solidFill>
                  <a:srgbClr val="000000"/>
                </a:solidFill>
                <a:latin typeface="Arial" charset="0"/>
                <a:cs typeface="Arial" charset="0"/>
              </a:rPr>
              <a:t>Oklahoma</a:t>
            </a:r>
          </a:p>
          <a:p>
            <a:pPr marL="342900" indent="-342900" algn="ctr" eaLnBrk="0" hangingPunct="0">
              <a:lnSpc>
                <a:spcPct val="80000"/>
              </a:lnSpc>
              <a:spcBef>
                <a:spcPct val="20000"/>
              </a:spcBef>
            </a:pPr>
            <a:r>
              <a:rPr lang="en-US" sz="1600" dirty="0">
                <a:solidFill>
                  <a:srgbClr val="000000"/>
                </a:solidFill>
                <a:latin typeface="Arial" charset="0"/>
                <a:cs typeface="Arial" charset="0"/>
              </a:rPr>
              <a:t>Oregon</a:t>
            </a:r>
          </a:p>
          <a:p>
            <a:pPr marL="342900" indent="-342900" algn="ctr" eaLnBrk="0" hangingPunct="0">
              <a:lnSpc>
                <a:spcPct val="80000"/>
              </a:lnSpc>
              <a:spcBef>
                <a:spcPct val="20000"/>
              </a:spcBef>
            </a:pPr>
            <a:r>
              <a:rPr lang="en-US" sz="1600" dirty="0">
                <a:solidFill>
                  <a:srgbClr val="000000"/>
                </a:solidFill>
                <a:latin typeface="Arial" charset="0"/>
                <a:cs typeface="Arial" charset="0"/>
              </a:rPr>
              <a:t>Pennsylvania</a:t>
            </a:r>
          </a:p>
          <a:p>
            <a:pPr marL="342900" indent="-342900" algn="ctr" eaLnBrk="0" hangingPunct="0">
              <a:lnSpc>
                <a:spcPct val="80000"/>
              </a:lnSpc>
              <a:spcBef>
                <a:spcPct val="20000"/>
              </a:spcBef>
            </a:pPr>
            <a:r>
              <a:rPr lang="en-US" sz="1600" dirty="0">
                <a:solidFill>
                  <a:srgbClr val="000000"/>
                </a:solidFill>
                <a:latin typeface="Arial" charset="0"/>
                <a:cs typeface="Arial" charset="0"/>
              </a:rPr>
              <a:t>Tennessee</a:t>
            </a:r>
          </a:p>
          <a:p>
            <a:pPr marL="342900" indent="-342900" algn="ctr" eaLnBrk="0" hangingPunct="0">
              <a:lnSpc>
                <a:spcPct val="80000"/>
              </a:lnSpc>
              <a:spcBef>
                <a:spcPct val="20000"/>
              </a:spcBef>
            </a:pPr>
            <a:r>
              <a:rPr lang="en-US" sz="1600" dirty="0">
                <a:solidFill>
                  <a:srgbClr val="000000"/>
                </a:solidFill>
                <a:latin typeface="Arial" charset="0"/>
                <a:cs typeface="Arial" charset="0"/>
              </a:rPr>
              <a:t>Texas</a:t>
            </a:r>
          </a:p>
          <a:p>
            <a:pPr marL="342900" indent="-342900" algn="ctr" eaLnBrk="0" hangingPunct="0">
              <a:lnSpc>
                <a:spcPct val="80000"/>
              </a:lnSpc>
              <a:spcBef>
                <a:spcPct val="20000"/>
              </a:spcBef>
            </a:pPr>
            <a:r>
              <a:rPr lang="en-US" sz="1600" dirty="0">
                <a:solidFill>
                  <a:srgbClr val="000000"/>
                </a:solidFill>
                <a:latin typeface="Arial" charset="0"/>
                <a:cs typeface="Arial" charset="0"/>
              </a:rPr>
              <a:t>Utah</a:t>
            </a:r>
          </a:p>
          <a:p>
            <a:pPr marL="342900" indent="-342900" algn="ctr" eaLnBrk="0" hangingPunct="0">
              <a:lnSpc>
                <a:spcPct val="80000"/>
              </a:lnSpc>
              <a:spcBef>
                <a:spcPct val="20000"/>
              </a:spcBef>
            </a:pPr>
            <a:r>
              <a:rPr lang="en-US" sz="1600" dirty="0">
                <a:solidFill>
                  <a:srgbClr val="000000"/>
                </a:solidFill>
                <a:latin typeface="Arial" charset="0"/>
                <a:cs typeface="Arial" charset="0"/>
              </a:rPr>
              <a:t>Virginia</a:t>
            </a:r>
          </a:p>
          <a:p>
            <a:pPr marL="342900" indent="-342900" algn="ctr" eaLnBrk="0" hangingPunct="0">
              <a:lnSpc>
                <a:spcPct val="80000"/>
              </a:lnSpc>
              <a:spcBef>
                <a:spcPct val="20000"/>
              </a:spcBef>
            </a:pPr>
            <a:r>
              <a:rPr lang="en-US" sz="1600" dirty="0">
                <a:solidFill>
                  <a:srgbClr val="000000"/>
                </a:solidFill>
                <a:latin typeface="Arial" charset="0"/>
                <a:cs typeface="Arial" charset="0"/>
              </a:rPr>
              <a:t>West Virginia</a:t>
            </a:r>
          </a:p>
          <a:p>
            <a:pPr marL="342900" indent="-342900" algn="ctr" eaLnBrk="0" hangingPunct="0">
              <a:lnSpc>
                <a:spcPct val="80000"/>
              </a:lnSpc>
              <a:spcBef>
                <a:spcPct val="20000"/>
              </a:spcBef>
            </a:pPr>
            <a:r>
              <a:rPr lang="en-US" sz="1600" dirty="0">
                <a:solidFill>
                  <a:srgbClr val="000000"/>
                </a:solidFill>
                <a:latin typeface="Arial" charset="0"/>
                <a:cs typeface="Arial" charset="0"/>
              </a:rPr>
              <a:t>Wisconsin</a:t>
            </a:r>
          </a:p>
          <a:p>
            <a:pPr marL="342900" indent="-342900" algn="ctr" eaLnBrk="0" hangingPunct="0">
              <a:lnSpc>
                <a:spcPct val="80000"/>
              </a:lnSpc>
              <a:spcBef>
                <a:spcPct val="20000"/>
              </a:spcBef>
            </a:pPr>
            <a:endParaRPr lang="en-US" sz="1600" dirty="0">
              <a:solidFill>
                <a:srgbClr val="000000"/>
              </a:solidFill>
              <a:latin typeface="Arial" charset="0"/>
              <a:cs typeface="Arial" charset="0"/>
            </a:endParaRPr>
          </a:p>
          <a:p>
            <a:pPr marL="342900" indent="-342900" algn="ctr" eaLnBrk="0" hangingPunct="0">
              <a:lnSpc>
                <a:spcPct val="80000"/>
              </a:lnSpc>
              <a:spcBef>
                <a:spcPct val="20000"/>
              </a:spcBef>
            </a:pPr>
            <a:endParaRPr lang="en-US" sz="1800" dirty="0">
              <a:solidFill>
                <a:srgbClr val="000000"/>
              </a:solidFill>
              <a:latin typeface="Arial" charset="0"/>
              <a:cs typeface="Arial" charset="0"/>
            </a:endParaRPr>
          </a:p>
        </p:txBody>
      </p:sp>
      <p:sp>
        <p:nvSpPr>
          <p:cNvPr id="9221" name="Rectangle 5"/>
          <p:cNvSpPr>
            <a:spLocks noChangeArrowheads="1"/>
          </p:cNvSpPr>
          <p:nvPr/>
        </p:nvSpPr>
        <p:spPr bwMode="auto">
          <a:xfrm>
            <a:off x="457200" y="1981200"/>
            <a:ext cx="8305800" cy="1447800"/>
          </a:xfrm>
          <a:prstGeom prst="rect">
            <a:avLst/>
          </a:prstGeom>
          <a:noFill/>
          <a:ln w="9525">
            <a:noFill/>
            <a:miter lim="800000"/>
            <a:headEnd/>
            <a:tailEnd/>
          </a:ln>
        </p:spPr>
        <p:txBody>
          <a:bodyPr/>
          <a:lstStyle/>
          <a:p>
            <a:pPr marL="342900" indent="-342900" eaLnBrk="0" hangingPunct="0">
              <a:lnSpc>
                <a:spcPct val="80000"/>
              </a:lnSpc>
              <a:spcBef>
                <a:spcPct val="20000"/>
              </a:spcBef>
              <a:buFont typeface="Wingdings" pitchFamily="2" charset="2"/>
              <a:buChar char="§"/>
            </a:pPr>
            <a:r>
              <a:rPr lang="en-US" i="1" dirty="0" smtClean="0">
                <a:solidFill>
                  <a:srgbClr val="000000"/>
                </a:solidFill>
                <a:latin typeface="Arial" charset="0"/>
                <a:cs typeface="Arial" charset="0"/>
              </a:rPr>
              <a:t>450</a:t>
            </a:r>
            <a:r>
              <a:rPr lang="en-US" i="1" dirty="0">
                <a:solidFill>
                  <a:srgbClr val="000000"/>
                </a:solidFill>
                <a:latin typeface="Arial" charset="0"/>
                <a:cs typeface="Arial" charset="0"/>
              </a:rPr>
              <a:t>+ High Schools/Middle Schools/Colleges in 38 States</a:t>
            </a:r>
          </a:p>
          <a:p>
            <a:pPr marL="1143000" lvl="2" indent="-228600" eaLnBrk="0" hangingPunct="0">
              <a:lnSpc>
                <a:spcPct val="80000"/>
              </a:lnSpc>
              <a:spcBef>
                <a:spcPct val="20000"/>
              </a:spcBef>
              <a:buFont typeface="Wingdings" pitchFamily="2" charset="2"/>
              <a:buChar char="§"/>
            </a:pPr>
            <a:r>
              <a:rPr lang="en-US" sz="2000" dirty="0">
                <a:solidFill>
                  <a:srgbClr val="000000"/>
                </a:solidFill>
                <a:latin typeface="Arial" charset="0"/>
                <a:cs typeface="Arial" charset="0"/>
              </a:rPr>
              <a:t>Public, Private, Magnet Schools</a:t>
            </a:r>
          </a:p>
          <a:p>
            <a:pPr marL="342900" indent="-342900" eaLnBrk="0" hangingPunct="0">
              <a:lnSpc>
                <a:spcPct val="80000"/>
              </a:lnSpc>
              <a:spcBef>
                <a:spcPct val="20000"/>
              </a:spcBef>
              <a:buFont typeface="Wingdings" pitchFamily="2" charset="2"/>
              <a:buChar char="§"/>
            </a:pPr>
            <a:r>
              <a:rPr lang="en-US" i="1" dirty="0">
                <a:solidFill>
                  <a:srgbClr val="000000"/>
                </a:solidFill>
                <a:latin typeface="Arial" charset="0"/>
                <a:cs typeface="Arial" charset="0"/>
              </a:rPr>
              <a:t>Gaining </a:t>
            </a:r>
            <a:r>
              <a:rPr lang="en-US" i="1" dirty="0" smtClean="0">
                <a:solidFill>
                  <a:srgbClr val="000000"/>
                </a:solidFill>
                <a:latin typeface="Arial" charset="0"/>
                <a:cs typeface="Arial" charset="0"/>
              </a:rPr>
              <a:t>International Interest </a:t>
            </a:r>
            <a:endParaRPr lang="en-US" i="1" dirty="0">
              <a:solidFill>
                <a:srgbClr val="000000"/>
              </a:solidFill>
              <a:latin typeface="Arial" charset="0"/>
              <a:cs typeface="Arial" charset="0"/>
            </a:endParaRPr>
          </a:p>
          <a:p>
            <a:pPr marL="1143000" lvl="2" indent="-228600" eaLnBrk="0" hangingPunct="0">
              <a:lnSpc>
                <a:spcPct val="80000"/>
              </a:lnSpc>
              <a:spcBef>
                <a:spcPct val="20000"/>
              </a:spcBef>
              <a:buFont typeface="Wingdings" pitchFamily="2" charset="2"/>
              <a:buChar char="§"/>
            </a:pPr>
            <a:r>
              <a:rPr lang="en-US" sz="2000" i="1" dirty="0">
                <a:solidFill>
                  <a:srgbClr val="000000"/>
                </a:solidFill>
                <a:latin typeface="Arial" charset="0"/>
                <a:cs typeface="Arial" charset="0"/>
              </a:rPr>
              <a:t>Australia, </a:t>
            </a:r>
            <a:r>
              <a:rPr lang="en-US" sz="2000" i="1" dirty="0" smtClean="0">
                <a:solidFill>
                  <a:srgbClr val="000000"/>
                </a:solidFill>
                <a:latin typeface="Arial" charset="0"/>
                <a:cs typeface="Arial" charset="0"/>
              </a:rPr>
              <a:t>Bahamas, Ireland</a:t>
            </a:r>
            <a:r>
              <a:rPr lang="en-US" sz="2000" i="1" dirty="0">
                <a:solidFill>
                  <a:srgbClr val="000000"/>
                </a:solidFill>
                <a:latin typeface="Arial" charset="0"/>
                <a:cs typeface="Arial" charset="0"/>
              </a:rPr>
              <a:t>, Israel, Lebanon, Mexico, </a:t>
            </a:r>
            <a:r>
              <a:rPr lang="en-US" sz="2000" i="1" dirty="0" smtClean="0">
                <a:solidFill>
                  <a:srgbClr val="000000"/>
                </a:solidFill>
                <a:latin typeface="Arial" charset="0"/>
                <a:cs typeface="Arial" charset="0"/>
              </a:rPr>
              <a:t>Portugal, Vietnam</a:t>
            </a:r>
            <a:endParaRPr lang="en-US" sz="2000" i="1" dirty="0">
              <a:solidFill>
                <a:srgbClr val="000000"/>
              </a:solidFill>
              <a:latin typeface="Arial" charset="0"/>
              <a:cs typeface="Arial" charset="0"/>
            </a:endParaRPr>
          </a:p>
          <a:p>
            <a:pPr marL="342900" indent="-342900" eaLnBrk="0" hangingPunct="0">
              <a:lnSpc>
                <a:spcPct val="80000"/>
              </a:lnSpc>
              <a:spcBef>
                <a:spcPct val="20000"/>
              </a:spcBef>
              <a:buFontTx/>
              <a:buChar char="•"/>
            </a:pPr>
            <a:endParaRPr lang="en-US" sz="2000" dirty="0">
              <a:solidFill>
                <a:srgbClr val="000000"/>
              </a:solidFill>
              <a:latin typeface="Arial" charset="0"/>
              <a:cs typeface="Arial" charset="0"/>
            </a:endParaRPr>
          </a:p>
        </p:txBody>
      </p:sp>
      <p:sp>
        <p:nvSpPr>
          <p:cNvPr id="9222" name="Rectangle 6"/>
          <p:cNvSpPr>
            <a:spLocks noChangeArrowheads="1"/>
          </p:cNvSpPr>
          <p:nvPr/>
        </p:nvSpPr>
        <p:spPr bwMode="auto">
          <a:xfrm>
            <a:off x="304800" y="3733800"/>
            <a:ext cx="1828800" cy="2743200"/>
          </a:xfrm>
          <a:prstGeom prst="rect">
            <a:avLst/>
          </a:prstGeom>
          <a:solidFill>
            <a:srgbClr val="4798BD"/>
          </a:solidFill>
          <a:ln w="9525">
            <a:noFill/>
            <a:miter lim="800000"/>
            <a:headEnd/>
            <a:tailEnd/>
          </a:ln>
        </p:spPr>
        <p:txBody>
          <a:bodyPr lIns="0" rIns="0"/>
          <a:lstStyle/>
          <a:p>
            <a:pPr marL="342900" indent="-342900" algn="ctr" eaLnBrk="0" hangingPunct="0">
              <a:lnSpc>
                <a:spcPct val="80000"/>
              </a:lnSpc>
              <a:spcBef>
                <a:spcPct val="20000"/>
              </a:spcBef>
            </a:pPr>
            <a:endParaRPr lang="en-US" sz="1600" dirty="0">
              <a:solidFill>
                <a:srgbClr val="000000"/>
              </a:solidFill>
              <a:latin typeface="Arial" charset="0"/>
              <a:cs typeface="Arial" charset="0"/>
            </a:endParaRPr>
          </a:p>
          <a:p>
            <a:pPr marL="342900" indent="-342900" algn="ctr" eaLnBrk="0" hangingPunct="0">
              <a:lnSpc>
                <a:spcPct val="80000"/>
              </a:lnSpc>
              <a:spcBef>
                <a:spcPct val="20000"/>
              </a:spcBef>
            </a:pPr>
            <a:r>
              <a:rPr lang="en-US" sz="1600" dirty="0">
                <a:solidFill>
                  <a:srgbClr val="000000"/>
                </a:solidFill>
                <a:latin typeface="Arial" charset="0"/>
                <a:cs typeface="Arial" charset="0"/>
              </a:rPr>
              <a:t>Alabama</a:t>
            </a:r>
          </a:p>
          <a:p>
            <a:pPr marL="342900" indent="-342900" algn="ctr" eaLnBrk="0" hangingPunct="0">
              <a:lnSpc>
                <a:spcPct val="80000"/>
              </a:lnSpc>
              <a:spcBef>
                <a:spcPct val="20000"/>
              </a:spcBef>
            </a:pPr>
            <a:r>
              <a:rPr lang="en-US" sz="1600" dirty="0">
                <a:solidFill>
                  <a:srgbClr val="000000"/>
                </a:solidFill>
                <a:latin typeface="Arial" charset="0"/>
                <a:cs typeface="Arial" charset="0"/>
              </a:rPr>
              <a:t>Alaska</a:t>
            </a:r>
          </a:p>
          <a:p>
            <a:pPr marL="342900" indent="-342900" algn="ctr" eaLnBrk="0" hangingPunct="0">
              <a:lnSpc>
                <a:spcPct val="80000"/>
              </a:lnSpc>
              <a:spcBef>
                <a:spcPct val="20000"/>
              </a:spcBef>
            </a:pPr>
            <a:r>
              <a:rPr lang="en-US" sz="1600" dirty="0">
                <a:solidFill>
                  <a:srgbClr val="000000"/>
                </a:solidFill>
                <a:latin typeface="Arial" charset="0"/>
                <a:cs typeface="Arial" charset="0"/>
              </a:rPr>
              <a:t>Arkansas</a:t>
            </a:r>
          </a:p>
          <a:p>
            <a:pPr marL="342900" indent="-342900" algn="ctr" eaLnBrk="0" hangingPunct="0">
              <a:lnSpc>
                <a:spcPct val="80000"/>
              </a:lnSpc>
              <a:spcBef>
                <a:spcPct val="20000"/>
              </a:spcBef>
            </a:pPr>
            <a:r>
              <a:rPr lang="en-US" sz="1600" dirty="0">
                <a:solidFill>
                  <a:srgbClr val="000000"/>
                </a:solidFill>
                <a:latin typeface="Arial" charset="0"/>
                <a:cs typeface="Arial" charset="0"/>
              </a:rPr>
              <a:t>Arizona</a:t>
            </a:r>
          </a:p>
          <a:p>
            <a:pPr marL="342900" indent="-342900" algn="ctr" eaLnBrk="0" hangingPunct="0">
              <a:lnSpc>
                <a:spcPct val="80000"/>
              </a:lnSpc>
              <a:spcBef>
                <a:spcPct val="20000"/>
              </a:spcBef>
            </a:pPr>
            <a:r>
              <a:rPr lang="en-US" sz="1600" dirty="0">
                <a:solidFill>
                  <a:srgbClr val="000000"/>
                </a:solidFill>
                <a:latin typeface="Arial" charset="0"/>
                <a:cs typeface="Arial" charset="0"/>
              </a:rPr>
              <a:t>California</a:t>
            </a:r>
          </a:p>
          <a:p>
            <a:pPr marL="342900" indent="-342900" algn="ctr" eaLnBrk="0" hangingPunct="0">
              <a:lnSpc>
                <a:spcPct val="80000"/>
              </a:lnSpc>
              <a:spcBef>
                <a:spcPct val="20000"/>
              </a:spcBef>
            </a:pPr>
            <a:r>
              <a:rPr lang="en-US" sz="1600" dirty="0">
                <a:solidFill>
                  <a:srgbClr val="000000"/>
                </a:solidFill>
                <a:latin typeface="Arial" charset="0"/>
                <a:cs typeface="Arial" charset="0"/>
              </a:rPr>
              <a:t>Colorado</a:t>
            </a:r>
          </a:p>
          <a:p>
            <a:pPr marL="342900" indent="-342900" algn="ctr" eaLnBrk="0" hangingPunct="0">
              <a:lnSpc>
                <a:spcPct val="80000"/>
              </a:lnSpc>
              <a:spcBef>
                <a:spcPct val="20000"/>
              </a:spcBef>
            </a:pPr>
            <a:r>
              <a:rPr lang="en-US" sz="1600" dirty="0">
                <a:solidFill>
                  <a:srgbClr val="000000"/>
                </a:solidFill>
                <a:latin typeface="Arial" charset="0"/>
                <a:cs typeface="Arial" charset="0"/>
              </a:rPr>
              <a:t>Connecticut</a:t>
            </a:r>
          </a:p>
          <a:p>
            <a:pPr marL="342900" indent="-342900" algn="ctr" eaLnBrk="0" hangingPunct="0">
              <a:lnSpc>
                <a:spcPct val="80000"/>
              </a:lnSpc>
              <a:spcBef>
                <a:spcPct val="20000"/>
              </a:spcBef>
            </a:pPr>
            <a:r>
              <a:rPr lang="en-US" sz="1600" dirty="0">
                <a:solidFill>
                  <a:srgbClr val="000000"/>
                </a:solidFill>
                <a:latin typeface="Arial" charset="0"/>
                <a:cs typeface="Arial" charset="0"/>
              </a:rPr>
              <a:t>District of Columbia</a:t>
            </a:r>
          </a:p>
          <a:p>
            <a:pPr marL="342900" indent="-342900" algn="ctr" eaLnBrk="0" hangingPunct="0">
              <a:lnSpc>
                <a:spcPct val="80000"/>
              </a:lnSpc>
              <a:spcBef>
                <a:spcPct val="20000"/>
              </a:spcBef>
            </a:pPr>
            <a:r>
              <a:rPr lang="en-US" sz="1600" dirty="0">
                <a:solidFill>
                  <a:srgbClr val="000000"/>
                </a:solidFill>
                <a:latin typeface="Arial" charset="0"/>
                <a:cs typeface="Arial" charset="0"/>
              </a:rPr>
              <a:t>Florida</a:t>
            </a:r>
          </a:p>
        </p:txBody>
      </p:sp>
      <p:sp>
        <p:nvSpPr>
          <p:cNvPr id="9223" name="Rectangle 7"/>
          <p:cNvSpPr>
            <a:spLocks noChangeArrowheads="1"/>
          </p:cNvSpPr>
          <p:nvPr/>
        </p:nvSpPr>
        <p:spPr bwMode="auto">
          <a:xfrm>
            <a:off x="4648200" y="3657600"/>
            <a:ext cx="1828800" cy="2819400"/>
          </a:xfrm>
          <a:prstGeom prst="rect">
            <a:avLst/>
          </a:prstGeom>
          <a:solidFill>
            <a:srgbClr val="FF3300"/>
          </a:solidFill>
          <a:ln w="9525">
            <a:noFill/>
            <a:miter lim="800000"/>
            <a:headEnd/>
            <a:tailEnd/>
          </a:ln>
        </p:spPr>
        <p:txBody>
          <a:bodyPr/>
          <a:lstStyle/>
          <a:p>
            <a:pPr marL="342900" indent="-342900" algn="ctr" eaLnBrk="0" hangingPunct="0">
              <a:lnSpc>
                <a:spcPct val="80000"/>
              </a:lnSpc>
              <a:spcBef>
                <a:spcPct val="20000"/>
              </a:spcBef>
            </a:pPr>
            <a:endParaRPr lang="en-US" sz="500" dirty="0">
              <a:solidFill>
                <a:srgbClr val="000000"/>
              </a:solidFill>
              <a:latin typeface="Arial" charset="0"/>
              <a:cs typeface="Arial" charset="0"/>
            </a:endParaRPr>
          </a:p>
          <a:p>
            <a:pPr marL="342900" indent="-342900" algn="ctr" eaLnBrk="0" hangingPunct="0">
              <a:lnSpc>
                <a:spcPct val="80000"/>
              </a:lnSpc>
              <a:spcBef>
                <a:spcPct val="20000"/>
              </a:spcBef>
            </a:pPr>
            <a:r>
              <a:rPr lang="en-US" sz="1600" dirty="0">
                <a:solidFill>
                  <a:srgbClr val="000000"/>
                </a:solidFill>
                <a:latin typeface="Arial" charset="0"/>
                <a:cs typeface="Arial" charset="0"/>
              </a:rPr>
              <a:t>Massachusetts</a:t>
            </a:r>
          </a:p>
          <a:p>
            <a:pPr marL="342900" indent="-342900" algn="ctr" eaLnBrk="0" hangingPunct="0">
              <a:lnSpc>
                <a:spcPct val="80000"/>
              </a:lnSpc>
              <a:spcBef>
                <a:spcPct val="20000"/>
              </a:spcBef>
            </a:pPr>
            <a:r>
              <a:rPr lang="en-US" sz="1600" dirty="0">
                <a:solidFill>
                  <a:srgbClr val="000000"/>
                </a:solidFill>
                <a:latin typeface="Arial" charset="0"/>
                <a:cs typeface="Arial" charset="0"/>
              </a:rPr>
              <a:t>Maine</a:t>
            </a:r>
          </a:p>
          <a:p>
            <a:pPr marL="342900" indent="-342900" algn="ctr" eaLnBrk="0" hangingPunct="0">
              <a:lnSpc>
                <a:spcPct val="80000"/>
              </a:lnSpc>
              <a:spcBef>
                <a:spcPct val="20000"/>
              </a:spcBef>
            </a:pPr>
            <a:r>
              <a:rPr lang="en-US" sz="1600" dirty="0">
                <a:solidFill>
                  <a:srgbClr val="000000"/>
                </a:solidFill>
                <a:latin typeface="Arial" charset="0"/>
                <a:cs typeface="Arial" charset="0"/>
              </a:rPr>
              <a:t>Michigan</a:t>
            </a:r>
          </a:p>
          <a:p>
            <a:pPr marL="342900" indent="-342900" algn="ctr" eaLnBrk="0" hangingPunct="0">
              <a:lnSpc>
                <a:spcPct val="80000"/>
              </a:lnSpc>
              <a:spcBef>
                <a:spcPct val="20000"/>
              </a:spcBef>
            </a:pPr>
            <a:r>
              <a:rPr lang="en-US" sz="1600" dirty="0">
                <a:solidFill>
                  <a:srgbClr val="000000"/>
                </a:solidFill>
                <a:latin typeface="Arial" charset="0"/>
                <a:cs typeface="Arial" charset="0"/>
              </a:rPr>
              <a:t>Mississippi</a:t>
            </a:r>
          </a:p>
          <a:p>
            <a:pPr marL="342900" indent="-342900" algn="ctr" eaLnBrk="0" hangingPunct="0">
              <a:lnSpc>
                <a:spcPct val="80000"/>
              </a:lnSpc>
              <a:spcBef>
                <a:spcPct val="20000"/>
              </a:spcBef>
            </a:pPr>
            <a:r>
              <a:rPr lang="en-US" sz="1600" dirty="0">
                <a:solidFill>
                  <a:srgbClr val="000000"/>
                </a:solidFill>
                <a:latin typeface="Arial" charset="0"/>
                <a:cs typeface="Arial" charset="0"/>
              </a:rPr>
              <a:t>Missouri</a:t>
            </a:r>
          </a:p>
          <a:p>
            <a:pPr marL="342900" indent="-342900" algn="ctr" eaLnBrk="0" hangingPunct="0">
              <a:lnSpc>
                <a:spcPct val="80000"/>
              </a:lnSpc>
              <a:spcBef>
                <a:spcPct val="20000"/>
              </a:spcBef>
            </a:pPr>
            <a:r>
              <a:rPr lang="en-US" sz="1600" dirty="0">
                <a:solidFill>
                  <a:srgbClr val="000000"/>
                </a:solidFill>
                <a:latin typeface="Arial" charset="0"/>
                <a:cs typeface="Arial" charset="0"/>
              </a:rPr>
              <a:t>Nevada</a:t>
            </a:r>
          </a:p>
          <a:p>
            <a:pPr marL="342900" indent="-342900" algn="ctr" eaLnBrk="0" hangingPunct="0">
              <a:lnSpc>
                <a:spcPct val="80000"/>
              </a:lnSpc>
              <a:spcBef>
                <a:spcPct val="20000"/>
              </a:spcBef>
            </a:pPr>
            <a:r>
              <a:rPr lang="en-US" sz="1600" dirty="0">
                <a:solidFill>
                  <a:srgbClr val="000000"/>
                </a:solidFill>
                <a:latin typeface="Arial" charset="0"/>
                <a:cs typeface="Arial" charset="0"/>
              </a:rPr>
              <a:t>New Jersey</a:t>
            </a:r>
          </a:p>
          <a:p>
            <a:pPr marL="342900" indent="-342900" algn="ctr" eaLnBrk="0" hangingPunct="0">
              <a:lnSpc>
                <a:spcPct val="80000"/>
              </a:lnSpc>
              <a:spcBef>
                <a:spcPct val="20000"/>
              </a:spcBef>
            </a:pPr>
            <a:r>
              <a:rPr lang="en-US" sz="1600" dirty="0">
                <a:solidFill>
                  <a:srgbClr val="000000"/>
                </a:solidFill>
                <a:latin typeface="Arial" charset="0"/>
                <a:cs typeface="Arial" charset="0"/>
              </a:rPr>
              <a:t>New Mexico</a:t>
            </a:r>
          </a:p>
          <a:p>
            <a:pPr marL="342900" indent="-342900" algn="ctr" eaLnBrk="0" hangingPunct="0">
              <a:lnSpc>
                <a:spcPct val="80000"/>
              </a:lnSpc>
              <a:spcBef>
                <a:spcPct val="20000"/>
              </a:spcBef>
            </a:pPr>
            <a:r>
              <a:rPr lang="en-US" sz="1600" dirty="0">
                <a:solidFill>
                  <a:srgbClr val="000000"/>
                </a:solidFill>
                <a:latin typeface="Arial" charset="0"/>
                <a:cs typeface="Arial" charset="0"/>
              </a:rPr>
              <a:t>New York</a:t>
            </a:r>
          </a:p>
          <a:p>
            <a:pPr marL="342900" indent="-342900" algn="ctr" eaLnBrk="0" hangingPunct="0">
              <a:lnSpc>
                <a:spcPct val="80000"/>
              </a:lnSpc>
              <a:spcBef>
                <a:spcPct val="20000"/>
              </a:spcBef>
            </a:pPr>
            <a:r>
              <a:rPr lang="en-US" sz="1600" dirty="0">
                <a:solidFill>
                  <a:srgbClr val="000000"/>
                </a:solidFill>
                <a:latin typeface="Arial" charset="0"/>
                <a:cs typeface="Arial" charset="0"/>
              </a:rPr>
              <a:t>North Carolina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2590800" y="1295400"/>
            <a:ext cx="4572000" cy="533400"/>
          </a:xfrm>
        </p:spPr>
        <p:txBody>
          <a:bodyPr/>
          <a:lstStyle/>
          <a:p>
            <a:r>
              <a:rPr lang="en-US" sz="2800" smtClean="0"/>
              <a:t>Infinity Project Partners:</a:t>
            </a:r>
          </a:p>
        </p:txBody>
      </p:sp>
      <p:sp>
        <p:nvSpPr>
          <p:cNvPr id="2052" name="Rectangle 3"/>
          <p:cNvSpPr>
            <a:spLocks noGrp="1" noChangeArrowheads="1"/>
          </p:cNvSpPr>
          <p:nvPr>
            <p:ph type="body" idx="1"/>
          </p:nvPr>
        </p:nvSpPr>
        <p:spPr>
          <a:xfrm>
            <a:off x="304800" y="5715000"/>
            <a:ext cx="8534400" cy="685800"/>
          </a:xfrm>
        </p:spPr>
        <p:txBody>
          <a:bodyPr/>
          <a:lstStyle/>
          <a:p>
            <a:pPr algn="ctr">
              <a:lnSpc>
                <a:spcPct val="90000"/>
              </a:lnSpc>
              <a:buFontTx/>
              <a:buNone/>
            </a:pPr>
            <a:r>
              <a:rPr lang="en-US" sz="2000" b="1" smtClean="0">
                <a:solidFill>
                  <a:srgbClr val="4798BD"/>
                </a:solidFill>
              </a:rPr>
              <a:t>Universities, corporations, government agencies and many others</a:t>
            </a:r>
          </a:p>
        </p:txBody>
      </p:sp>
      <p:pic>
        <p:nvPicPr>
          <p:cNvPr id="2053" name="Picture 4" descr="Small Institute Logo"/>
          <p:cNvPicPr>
            <a:picLocks noChangeAspect="1" noChangeArrowheads="1"/>
          </p:cNvPicPr>
          <p:nvPr/>
        </p:nvPicPr>
        <p:blipFill>
          <a:blip r:embed="rId4"/>
          <a:srcRect/>
          <a:stretch>
            <a:fillRect/>
          </a:stretch>
        </p:blipFill>
        <p:spPr bwMode="auto">
          <a:xfrm>
            <a:off x="914400" y="3962400"/>
            <a:ext cx="1096963" cy="1143000"/>
          </a:xfrm>
          <a:prstGeom prst="rect">
            <a:avLst/>
          </a:prstGeom>
          <a:noFill/>
          <a:ln w="9525">
            <a:noFill/>
            <a:miter lim="800000"/>
            <a:headEnd/>
            <a:tailEnd/>
          </a:ln>
        </p:spPr>
      </p:pic>
      <p:pic>
        <p:nvPicPr>
          <p:cNvPr id="2054" name="Picture 5" descr="logo_nsf"/>
          <p:cNvPicPr>
            <a:picLocks noChangeAspect="1" noChangeArrowheads="1"/>
          </p:cNvPicPr>
          <p:nvPr/>
        </p:nvPicPr>
        <p:blipFill>
          <a:blip r:embed="rId5"/>
          <a:srcRect/>
          <a:stretch>
            <a:fillRect/>
          </a:stretch>
        </p:blipFill>
        <p:spPr bwMode="auto">
          <a:xfrm>
            <a:off x="6858000" y="2667000"/>
            <a:ext cx="914400" cy="914400"/>
          </a:xfrm>
          <a:prstGeom prst="rect">
            <a:avLst/>
          </a:prstGeom>
          <a:noFill/>
          <a:ln w="9525">
            <a:noFill/>
            <a:miter lim="800000"/>
            <a:headEnd/>
            <a:tailEnd/>
          </a:ln>
        </p:spPr>
      </p:pic>
      <p:pic>
        <p:nvPicPr>
          <p:cNvPr id="2055" name="Picture 6" descr="logo_ti-tall"/>
          <p:cNvPicPr>
            <a:picLocks noChangeAspect="1" noChangeArrowheads="1"/>
          </p:cNvPicPr>
          <p:nvPr/>
        </p:nvPicPr>
        <p:blipFill>
          <a:blip r:embed="rId6"/>
          <a:stretch>
            <a:fillRect/>
          </a:stretch>
        </p:blipFill>
        <p:spPr bwMode="auto">
          <a:xfrm>
            <a:off x="3581400" y="2590800"/>
            <a:ext cx="2057400" cy="838200"/>
          </a:xfrm>
          <a:prstGeom prst="rect">
            <a:avLst/>
          </a:prstGeom>
          <a:noFill/>
          <a:ln w="9525">
            <a:noFill/>
            <a:miter lim="800000"/>
            <a:headEnd/>
            <a:tailEnd/>
          </a:ln>
        </p:spPr>
      </p:pic>
      <p:graphicFrame>
        <p:nvGraphicFramePr>
          <p:cNvPr id="2050" name="Object 7"/>
          <p:cNvGraphicFramePr>
            <a:graphicFrameLocks noChangeAspect="1"/>
          </p:cNvGraphicFramePr>
          <p:nvPr/>
        </p:nvGraphicFramePr>
        <p:xfrm>
          <a:off x="4038600" y="3810000"/>
          <a:ext cx="1333500" cy="1333500"/>
        </p:xfrm>
        <a:graphic>
          <a:graphicData uri="http://schemas.openxmlformats.org/presentationml/2006/ole">
            <p:oleObj spid="_x0000_s25602" name="Photo Editor Photo" r:id="rId7" imgW="1333333" imgH="1333333" progId="">
              <p:embed/>
            </p:oleObj>
          </a:graphicData>
        </a:graphic>
      </p:graphicFrame>
      <p:pic>
        <p:nvPicPr>
          <p:cNvPr id="2056" name="Picture 11" descr="logo_ni"/>
          <p:cNvPicPr>
            <a:picLocks noChangeAspect="1" noChangeArrowheads="1"/>
          </p:cNvPicPr>
          <p:nvPr/>
        </p:nvPicPr>
        <p:blipFill>
          <a:blip r:embed="rId8"/>
          <a:srcRect/>
          <a:stretch>
            <a:fillRect/>
          </a:stretch>
        </p:blipFill>
        <p:spPr bwMode="auto">
          <a:xfrm>
            <a:off x="457200" y="2667000"/>
            <a:ext cx="2362200" cy="963613"/>
          </a:xfrm>
          <a:prstGeom prst="rect">
            <a:avLst/>
          </a:prstGeom>
          <a:noFill/>
          <a:ln w="9525">
            <a:noFill/>
            <a:miter lim="800000"/>
            <a:headEnd/>
            <a:tailEnd/>
          </a:ln>
        </p:spPr>
      </p:pic>
      <p:pic>
        <p:nvPicPr>
          <p:cNvPr id="2057" name="Picture 15" descr="THSP2"/>
          <p:cNvPicPr>
            <a:picLocks noChangeAspect="1" noChangeArrowheads="1"/>
          </p:cNvPicPr>
          <p:nvPr/>
        </p:nvPicPr>
        <p:blipFill>
          <a:blip r:embed="rId9"/>
          <a:srcRect/>
          <a:stretch>
            <a:fillRect/>
          </a:stretch>
        </p:blipFill>
        <p:spPr bwMode="auto">
          <a:xfrm>
            <a:off x="6019800" y="3733800"/>
            <a:ext cx="2543175" cy="1724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Documents and Settings\dianna\My Documents\My Pictures\myDAQ tech kit.jpg"/>
          <p:cNvPicPr>
            <a:picLocks noChangeAspect="1" noChangeArrowheads="1"/>
          </p:cNvPicPr>
          <p:nvPr/>
        </p:nvPicPr>
        <p:blipFill>
          <a:blip r:embed="rId2"/>
          <a:srcRect/>
          <a:stretch>
            <a:fillRect/>
          </a:stretch>
        </p:blipFill>
        <p:spPr bwMode="auto">
          <a:xfrm>
            <a:off x="4876800" y="3048000"/>
            <a:ext cx="3390900" cy="2260600"/>
          </a:xfrm>
          <a:prstGeom prst="rect">
            <a:avLst/>
          </a:prstGeom>
          <a:noFill/>
        </p:spPr>
      </p:pic>
      <p:sp>
        <p:nvSpPr>
          <p:cNvPr id="10242" name="Rectangle 2"/>
          <p:cNvSpPr>
            <a:spLocks noGrp="1" noChangeArrowheads="1"/>
          </p:cNvSpPr>
          <p:nvPr>
            <p:ph type="title"/>
          </p:nvPr>
        </p:nvSpPr>
        <p:spPr>
          <a:xfrm>
            <a:off x="2590800" y="1143000"/>
            <a:ext cx="6553200" cy="533400"/>
          </a:xfrm>
        </p:spPr>
        <p:txBody>
          <a:bodyPr/>
          <a:lstStyle/>
          <a:p>
            <a:r>
              <a:rPr lang="en-US" sz="2800" smtClean="0"/>
              <a:t>The Complete Solution</a:t>
            </a:r>
          </a:p>
        </p:txBody>
      </p:sp>
      <p:sp>
        <p:nvSpPr>
          <p:cNvPr id="8195" name="Rectangle 3"/>
          <p:cNvSpPr>
            <a:spLocks noGrp="1" noChangeArrowheads="1"/>
          </p:cNvSpPr>
          <p:nvPr>
            <p:ph type="body" idx="1"/>
          </p:nvPr>
        </p:nvSpPr>
        <p:spPr>
          <a:xfrm>
            <a:off x="304800" y="1752600"/>
            <a:ext cx="8534400" cy="4724400"/>
          </a:xfrm>
        </p:spPr>
        <p:txBody>
          <a:bodyPr/>
          <a:lstStyle/>
          <a:p>
            <a:pPr>
              <a:lnSpc>
                <a:spcPct val="90000"/>
              </a:lnSpc>
              <a:buFont typeface="Wingdings" pitchFamily="2" charset="2"/>
              <a:buNone/>
              <a:defRPr/>
            </a:pPr>
            <a:endParaRPr lang="en-US" sz="1000" b="1" dirty="0" smtClean="0"/>
          </a:p>
          <a:p>
            <a:pPr>
              <a:lnSpc>
                <a:spcPct val="90000"/>
              </a:lnSpc>
              <a:buFont typeface="Wingdings" pitchFamily="2" charset="2"/>
              <a:buNone/>
              <a:defRPr/>
            </a:pPr>
            <a:r>
              <a:rPr lang="en-US" sz="2000" b="1" dirty="0" smtClean="0"/>
              <a:t>Instructional Materials</a:t>
            </a:r>
          </a:p>
          <a:p>
            <a:pPr lvl="1">
              <a:lnSpc>
                <a:spcPct val="90000"/>
              </a:lnSpc>
              <a:buFont typeface="Wingdings" pitchFamily="2" charset="2"/>
              <a:buChar char="§"/>
              <a:defRPr/>
            </a:pPr>
            <a:r>
              <a:rPr lang="en-US" sz="2000" i="1" dirty="0" smtClean="0"/>
              <a:t>High School/College Textbook </a:t>
            </a:r>
          </a:p>
          <a:p>
            <a:pPr lvl="1">
              <a:lnSpc>
                <a:spcPct val="90000"/>
              </a:lnSpc>
              <a:buFont typeface="Wingdings" pitchFamily="2" charset="2"/>
              <a:buChar char="§"/>
              <a:defRPr/>
            </a:pPr>
            <a:r>
              <a:rPr lang="en-US" sz="2000" i="1" dirty="0" smtClean="0"/>
              <a:t>Student Manual </a:t>
            </a:r>
          </a:p>
          <a:p>
            <a:pPr lvl="1">
              <a:lnSpc>
                <a:spcPct val="90000"/>
              </a:lnSpc>
              <a:buFont typeface="Wingdings" pitchFamily="2" charset="2"/>
              <a:buChar char="§"/>
              <a:defRPr/>
            </a:pPr>
            <a:r>
              <a:rPr lang="en-US" sz="2000" i="1" dirty="0" smtClean="0"/>
              <a:t>Instructor’s Guide	</a:t>
            </a:r>
          </a:p>
          <a:p>
            <a:pPr lvl="1">
              <a:lnSpc>
                <a:spcPct val="90000"/>
              </a:lnSpc>
              <a:buFont typeface="Wingdings" pitchFamily="2" charset="2"/>
              <a:buChar char="§"/>
              <a:defRPr/>
            </a:pPr>
            <a:r>
              <a:rPr lang="en-US" sz="2000" i="1" dirty="0" smtClean="0"/>
              <a:t>Daily Lesson Plan 	</a:t>
            </a:r>
          </a:p>
          <a:p>
            <a:pPr lvl="1">
              <a:lnSpc>
                <a:spcPct val="90000"/>
              </a:lnSpc>
              <a:buFont typeface="Wingdings" pitchFamily="2" charset="2"/>
              <a:buChar char="§"/>
              <a:defRPr/>
            </a:pPr>
            <a:r>
              <a:rPr lang="en-US" sz="2000" i="1" dirty="0" smtClean="0"/>
              <a:t>Presentation Slides</a:t>
            </a:r>
          </a:p>
          <a:p>
            <a:pPr lvl="1">
              <a:lnSpc>
                <a:spcPct val="90000"/>
              </a:lnSpc>
              <a:buFont typeface="Wingdings" pitchFamily="2" charset="2"/>
              <a:buChar char="§"/>
              <a:defRPr/>
            </a:pPr>
            <a:r>
              <a:rPr lang="en-US" sz="2000" i="1" dirty="0" smtClean="0"/>
              <a:t>On-line Classroom Support	</a:t>
            </a:r>
          </a:p>
          <a:p>
            <a:pPr lvl="1">
              <a:lnSpc>
                <a:spcPct val="90000"/>
              </a:lnSpc>
              <a:buFont typeface="Wingdings" pitchFamily="2" charset="2"/>
              <a:buNone/>
              <a:defRPr/>
            </a:pPr>
            <a:endParaRPr lang="en-US" sz="1000" i="1" dirty="0" smtClean="0"/>
          </a:p>
          <a:p>
            <a:pPr>
              <a:lnSpc>
                <a:spcPct val="90000"/>
              </a:lnSpc>
              <a:buFontTx/>
              <a:buNone/>
              <a:defRPr/>
            </a:pPr>
            <a:r>
              <a:rPr lang="en-US" sz="2000" b="1" dirty="0" smtClean="0"/>
              <a:t>Classroom Technology</a:t>
            </a:r>
          </a:p>
          <a:p>
            <a:pPr lvl="1">
              <a:lnSpc>
                <a:spcPct val="90000"/>
              </a:lnSpc>
              <a:buFont typeface="Wingdings" pitchFamily="2" charset="2"/>
              <a:buChar char="§"/>
              <a:defRPr/>
            </a:pPr>
            <a:r>
              <a:rPr lang="en-US" sz="2000" i="1" dirty="0" smtClean="0"/>
              <a:t>Infinity Project Technology Kit</a:t>
            </a:r>
          </a:p>
          <a:p>
            <a:pPr lvl="2">
              <a:lnSpc>
                <a:spcPct val="90000"/>
              </a:lnSpc>
              <a:buFont typeface="Wingdings" pitchFamily="2" charset="2"/>
              <a:buChar char="§"/>
              <a:defRPr/>
            </a:pPr>
            <a:r>
              <a:rPr lang="en-US" sz="1600" i="1" dirty="0" smtClean="0"/>
              <a:t>Turns PC Into “Engineering Design Platform”</a:t>
            </a:r>
          </a:p>
          <a:p>
            <a:pPr marL="742950" lvl="2" indent="-342900">
              <a:lnSpc>
                <a:spcPct val="90000"/>
              </a:lnSpc>
              <a:buFont typeface="Wingdings" pitchFamily="2" charset="2"/>
              <a:buChar char="§"/>
              <a:defRPr/>
            </a:pPr>
            <a:r>
              <a:rPr lang="en-US" sz="2000" i="1" dirty="0" smtClean="0"/>
              <a:t>Lego </a:t>
            </a:r>
            <a:r>
              <a:rPr lang="en-US" sz="2000" i="1" dirty="0" err="1" smtClean="0"/>
              <a:t>Mindstorms</a:t>
            </a:r>
            <a:r>
              <a:rPr lang="en-US" sz="2000" i="1" dirty="0" smtClean="0"/>
              <a:t> NXT Kit </a:t>
            </a:r>
          </a:p>
          <a:p>
            <a:pPr>
              <a:lnSpc>
                <a:spcPct val="90000"/>
              </a:lnSpc>
              <a:buFontTx/>
              <a:buNone/>
              <a:defRPr/>
            </a:pPr>
            <a:endParaRPr lang="en-US" sz="1000" i="1" dirty="0" smtClean="0"/>
          </a:p>
        </p:txBody>
      </p:sp>
      <p:pic>
        <p:nvPicPr>
          <p:cNvPr id="10245" name="Picture 4" descr="img_book"/>
          <p:cNvPicPr>
            <a:picLocks noChangeAspect="1" noChangeArrowheads="1"/>
          </p:cNvPicPr>
          <p:nvPr/>
        </p:nvPicPr>
        <p:blipFill>
          <a:blip r:embed="rId3"/>
          <a:srcRect/>
          <a:stretch>
            <a:fillRect/>
          </a:stretch>
        </p:blipFill>
        <p:spPr bwMode="auto">
          <a:xfrm>
            <a:off x="4953000" y="1676400"/>
            <a:ext cx="1270000" cy="1731963"/>
          </a:xfrm>
          <a:prstGeom prst="rect">
            <a:avLst/>
          </a:prstGeom>
          <a:noFill/>
          <a:ln w="9525">
            <a:noFill/>
            <a:miter lim="800000"/>
            <a:headEnd/>
            <a:tailEnd/>
          </a:ln>
        </p:spPr>
      </p:pic>
      <p:pic>
        <p:nvPicPr>
          <p:cNvPr id="10246" name="Picture 8"/>
          <p:cNvPicPr>
            <a:picLocks noChangeAspect="1" noChangeArrowheads="1"/>
          </p:cNvPicPr>
          <p:nvPr/>
        </p:nvPicPr>
        <p:blipFill>
          <a:blip r:embed="rId4"/>
          <a:srcRect/>
          <a:stretch>
            <a:fillRect/>
          </a:stretch>
        </p:blipFill>
        <p:spPr bwMode="auto">
          <a:xfrm>
            <a:off x="7162800" y="1676400"/>
            <a:ext cx="1268413" cy="1646238"/>
          </a:xfrm>
          <a:prstGeom prst="rect">
            <a:avLst/>
          </a:prstGeom>
          <a:noFill/>
          <a:ln w="9525">
            <a:noFill/>
            <a:miter lim="800000"/>
            <a:headEnd/>
            <a:tailEnd/>
          </a:ln>
        </p:spPr>
      </p:pic>
      <p:pic>
        <p:nvPicPr>
          <p:cNvPr id="10247" name="Picture 6" descr="pic1727C503-49AB-4C02-8A9B-A98A78D0F75F"/>
          <p:cNvPicPr>
            <a:picLocks noChangeAspect="1" noChangeArrowheads="1"/>
          </p:cNvPicPr>
          <p:nvPr/>
        </p:nvPicPr>
        <p:blipFill>
          <a:blip r:embed="rId5"/>
          <a:srcRect/>
          <a:stretch>
            <a:fillRect/>
          </a:stretch>
        </p:blipFill>
        <p:spPr bwMode="auto">
          <a:xfrm>
            <a:off x="5715000" y="5257800"/>
            <a:ext cx="2667000" cy="1223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r>
              <a:rPr lang="en-US" sz="2800" smtClean="0"/>
              <a:t>The Complete Solution</a:t>
            </a:r>
          </a:p>
        </p:txBody>
      </p:sp>
      <p:sp>
        <p:nvSpPr>
          <p:cNvPr id="3076" name="Rectangle 3"/>
          <p:cNvSpPr>
            <a:spLocks noGrp="1" noChangeArrowheads="1"/>
          </p:cNvSpPr>
          <p:nvPr>
            <p:ph type="body" idx="1"/>
          </p:nvPr>
        </p:nvSpPr>
        <p:spPr>
          <a:xfrm>
            <a:off x="304800" y="1676400"/>
            <a:ext cx="8534400" cy="4800600"/>
          </a:xfrm>
        </p:spPr>
        <p:txBody>
          <a:bodyPr/>
          <a:lstStyle/>
          <a:p>
            <a:pPr lvl="1">
              <a:lnSpc>
                <a:spcPct val="90000"/>
              </a:lnSpc>
              <a:buFont typeface="Wingdings" pitchFamily="2" charset="2"/>
              <a:buNone/>
            </a:pPr>
            <a:endParaRPr lang="en-US" sz="1000" i="1" dirty="0" smtClean="0"/>
          </a:p>
          <a:p>
            <a:pPr>
              <a:lnSpc>
                <a:spcPct val="90000"/>
              </a:lnSpc>
              <a:buNone/>
            </a:pPr>
            <a:r>
              <a:rPr lang="en-US" sz="2000" b="1" dirty="0" smtClean="0"/>
              <a:t>Professional Development</a:t>
            </a:r>
          </a:p>
          <a:p>
            <a:pPr lvl="1">
              <a:lnSpc>
                <a:spcPct val="90000"/>
              </a:lnSpc>
              <a:buFont typeface="Wingdings" pitchFamily="2" charset="2"/>
              <a:buChar char="§"/>
            </a:pPr>
            <a:r>
              <a:rPr lang="en-US" sz="2000" i="1" dirty="0" smtClean="0"/>
              <a:t>Week-long summer sessions</a:t>
            </a:r>
          </a:p>
          <a:p>
            <a:pPr lvl="1">
              <a:lnSpc>
                <a:spcPct val="90000"/>
              </a:lnSpc>
              <a:buFont typeface="Wingdings" pitchFamily="2" charset="2"/>
              <a:buChar char="§"/>
            </a:pPr>
            <a:endParaRPr lang="en-US" sz="1000" i="1" dirty="0" smtClean="0"/>
          </a:p>
          <a:p>
            <a:pPr lvl="1">
              <a:lnSpc>
                <a:spcPct val="90000"/>
              </a:lnSpc>
              <a:buFont typeface="Wingdings" pitchFamily="2" charset="2"/>
              <a:buChar char="§"/>
            </a:pPr>
            <a:r>
              <a:rPr lang="en-US" sz="2000" i="1" dirty="0" smtClean="0"/>
              <a:t>Instruction in use of  text, hardware, software,                              and technology associated with curriculum</a:t>
            </a:r>
          </a:p>
          <a:p>
            <a:pPr lvl="1">
              <a:lnSpc>
                <a:spcPct val="90000"/>
              </a:lnSpc>
              <a:buFont typeface="Wingdings" pitchFamily="2" charset="2"/>
              <a:buChar char="§"/>
            </a:pPr>
            <a:endParaRPr lang="en-US" sz="1000" i="1" dirty="0" smtClean="0"/>
          </a:p>
          <a:p>
            <a:pPr lvl="1">
              <a:lnSpc>
                <a:spcPct val="90000"/>
              </a:lnSpc>
              <a:buFont typeface="Wingdings" pitchFamily="2" charset="2"/>
              <a:buChar char="§"/>
            </a:pPr>
            <a:r>
              <a:rPr lang="en-US" sz="2000" i="1" dirty="0" smtClean="0"/>
              <a:t>Taught by Master Infinity Project Instructor</a:t>
            </a:r>
          </a:p>
          <a:p>
            <a:pPr lvl="1">
              <a:lnSpc>
                <a:spcPct val="90000"/>
              </a:lnSpc>
              <a:buFont typeface="Wingdings" pitchFamily="2" charset="2"/>
              <a:buChar char="§"/>
            </a:pPr>
            <a:endParaRPr lang="en-US" sz="1000" i="1" dirty="0" smtClean="0"/>
          </a:p>
          <a:p>
            <a:pPr lvl="1">
              <a:lnSpc>
                <a:spcPct val="90000"/>
              </a:lnSpc>
              <a:buFont typeface="Wingdings" pitchFamily="2" charset="2"/>
              <a:buChar char="§"/>
            </a:pPr>
            <a:r>
              <a:rPr lang="en-US" sz="2000" i="1" dirty="0" smtClean="0"/>
              <a:t>Provides curricular instructional materials</a:t>
            </a:r>
          </a:p>
          <a:p>
            <a:pPr lvl="2">
              <a:lnSpc>
                <a:spcPct val="90000"/>
              </a:lnSpc>
              <a:buFont typeface="Wingdings" pitchFamily="2" charset="2"/>
              <a:buChar char="§"/>
            </a:pPr>
            <a:r>
              <a:rPr lang="en-US" sz="1800" i="1" dirty="0" smtClean="0"/>
              <a:t>Instructional Text with Notes</a:t>
            </a:r>
          </a:p>
          <a:p>
            <a:pPr lvl="2">
              <a:lnSpc>
                <a:spcPct val="90000"/>
              </a:lnSpc>
              <a:buFont typeface="Wingdings" pitchFamily="2" charset="2"/>
              <a:buChar char="§"/>
            </a:pPr>
            <a:r>
              <a:rPr lang="en-US" sz="1800" i="1" dirty="0" smtClean="0"/>
              <a:t>Daily Lesson Plan Guide</a:t>
            </a:r>
          </a:p>
          <a:p>
            <a:pPr lvl="2">
              <a:lnSpc>
                <a:spcPct val="90000"/>
              </a:lnSpc>
              <a:buFont typeface="Wingdings" pitchFamily="2" charset="2"/>
              <a:buChar char="§"/>
            </a:pPr>
            <a:r>
              <a:rPr lang="en-US" sz="1800" i="1" dirty="0" smtClean="0"/>
              <a:t>Presentation Slides</a:t>
            </a:r>
            <a:endParaRPr lang="en-US" sz="1800" i="1" dirty="0" smtClean="0"/>
          </a:p>
          <a:p>
            <a:pPr lvl="2">
              <a:lnSpc>
                <a:spcPct val="90000"/>
              </a:lnSpc>
              <a:buFont typeface="Wingdings" pitchFamily="2" charset="2"/>
              <a:buChar char="§"/>
            </a:pPr>
            <a:r>
              <a:rPr lang="en-US" sz="1800" i="1" dirty="0" smtClean="0"/>
              <a:t>Activities &amp; Exercises with Solutions</a:t>
            </a:r>
          </a:p>
          <a:p>
            <a:pPr lvl="2">
              <a:lnSpc>
                <a:spcPct val="90000"/>
              </a:lnSpc>
              <a:buFont typeface="Wingdings" pitchFamily="2" charset="2"/>
              <a:buChar char="§"/>
            </a:pPr>
            <a:r>
              <a:rPr lang="en-US" sz="1800" i="1" dirty="0" smtClean="0"/>
              <a:t>Module Exams</a:t>
            </a:r>
          </a:p>
          <a:p>
            <a:pPr lvl="2">
              <a:lnSpc>
                <a:spcPct val="90000"/>
              </a:lnSpc>
              <a:buFont typeface="Wingdings" pitchFamily="2" charset="2"/>
              <a:buChar char="§"/>
            </a:pPr>
            <a:r>
              <a:rPr lang="en-US" sz="1800" i="1" dirty="0" smtClean="0"/>
              <a:t>On-line Classroom Support</a:t>
            </a:r>
          </a:p>
          <a:p>
            <a:pPr lvl="2">
              <a:lnSpc>
                <a:spcPct val="90000"/>
              </a:lnSpc>
              <a:buFont typeface="Wingdings" pitchFamily="2" charset="2"/>
              <a:buChar char="§"/>
            </a:pPr>
            <a:r>
              <a:rPr lang="en-US" sz="1800" i="1" dirty="0" smtClean="0"/>
              <a:t>Access to Professional Development Extensions &amp; Videos</a:t>
            </a:r>
          </a:p>
        </p:txBody>
      </p:sp>
      <p:pic>
        <p:nvPicPr>
          <p:cNvPr id="3077" name="Picture 6" descr="Yoder-SKile-Amitov2-small"/>
          <p:cNvPicPr>
            <a:picLocks noChangeAspect="1" noChangeArrowheads="1"/>
          </p:cNvPicPr>
          <p:nvPr/>
        </p:nvPicPr>
        <p:blipFill>
          <a:blip r:embed="rId2"/>
          <a:srcRect/>
          <a:stretch>
            <a:fillRect/>
          </a:stretch>
        </p:blipFill>
        <p:spPr bwMode="auto">
          <a:xfrm>
            <a:off x="6400800" y="1828800"/>
            <a:ext cx="2497138" cy="3800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2590800" y="1219200"/>
            <a:ext cx="4876800" cy="457200"/>
          </a:xfrm>
        </p:spPr>
        <p:txBody>
          <a:bodyPr/>
          <a:lstStyle/>
          <a:p>
            <a:r>
              <a:rPr lang="en-US" altLang="en-US" sz="2800" dirty="0" smtClean="0"/>
              <a:t>Student Impact</a:t>
            </a:r>
          </a:p>
        </p:txBody>
      </p:sp>
      <p:sp>
        <p:nvSpPr>
          <p:cNvPr id="26627" name="Rectangle 3"/>
          <p:cNvSpPr>
            <a:spLocks noGrp="1" noChangeArrowheads="1"/>
          </p:cNvSpPr>
          <p:nvPr>
            <p:ph type="body" idx="4294967295"/>
          </p:nvPr>
        </p:nvSpPr>
        <p:spPr>
          <a:xfrm>
            <a:off x="381000" y="1981200"/>
            <a:ext cx="8458200" cy="4191000"/>
          </a:xfrm>
        </p:spPr>
        <p:txBody>
          <a:bodyPr/>
          <a:lstStyle/>
          <a:p>
            <a:pPr>
              <a:lnSpc>
                <a:spcPct val="80000"/>
              </a:lnSpc>
              <a:buNone/>
            </a:pPr>
            <a:r>
              <a:rPr lang="en-US" sz="2000" b="1" dirty="0" smtClean="0"/>
              <a:t>Findings from Qualitative Assessment prepared for </a:t>
            </a:r>
          </a:p>
          <a:p>
            <a:pPr>
              <a:lnSpc>
                <a:spcPct val="80000"/>
              </a:lnSpc>
              <a:buNone/>
            </a:pPr>
            <a:r>
              <a:rPr lang="en-US" sz="2000" b="1" dirty="0" smtClean="0"/>
              <a:t>Texas Education Agency</a:t>
            </a:r>
          </a:p>
          <a:p>
            <a:pPr>
              <a:lnSpc>
                <a:spcPct val="80000"/>
              </a:lnSpc>
              <a:buFont typeface="Wingdings" pitchFamily="2" charset="2"/>
              <a:buNone/>
            </a:pPr>
            <a:endParaRPr lang="en-US" sz="1000" b="1" dirty="0" smtClean="0"/>
          </a:p>
          <a:p>
            <a:pPr lvl="1">
              <a:lnSpc>
                <a:spcPct val="80000"/>
              </a:lnSpc>
              <a:buFont typeface="Wingdings" pitchFamily="2" charset="2"/>
              <a:buChar char="§"/>
            </a:pPr>
            <a:r>
              <a:rPr lang="en-US" sz="1800" b="1" dirty="0" smtClean="0"/>
              <a:t>Instructors report that students …</a:t>
            </a:r>
          </a:p>
          <a:p>
            <a:pPr lvl="2">
              <a:lnSpc>
                <a:spcPct val="80000"/>
              </a:lnSpc>
              <a:buFont typeface="Wingdings" pitchFamily="2" charset="2"/>
              <a:buChar char="§"/>
            </a:pPr>
            <a:r>
              <a:rPr lang="en-US" sz="1800" dirty="0" smtClean="0"/>
              <a:t>Obtain deeper understanding of math and science</a:t>
            </a:r>
          </a:p>
          <a:p>
            <a:pPr lvl="2">
              <a:lnSpc>
                <a:spcPct val="80000"/>
              </a:lnSpc>
              <a:buFont typeface="Wingdings" pitchFamily="2" charset="2"/>
              <a:buChar char="§"/>
            </a:pPr>
            <a:r>
              <a:rPr lang="en-US" sz="1800" dirty="0" smtClean="0"/>
              <a:t>Improve performance in other math and science classes</a:t>
            </a:r>
          </a:p>
          <a:p>
            <a:pPr lvl="2">
              <a:lnSpc>
                <a:spcPct val="80000"/>
              </a:lnSpc>
              <a:buFont typeface="Wingdings" pitchFamily="2" charset="2"/>
              <a:buChar char="§"/>
            </a:pPr>
            <a:r>
              <a:rPr lang="en-US" sz="1800" dirty="0" smtClean="0"/>
              <a:t>Increase willingness to take other math and science classes</a:t>
            </a:r>
          </a:p>
          <a:p>
            <a:pPr lvl="2">
              <a:lnSpc>
                <a:spcPct val="80000"/>
              </a:lnSpc>
              <a:buFont typeface="Wingdings" pitchFamily="2" charset="2"/>
              <a:buChar char="§"/>
            </a:pPr>
            <a:r>
              <a:rPr lang="en-US" sz="1800" dirty="0" smtClean="0"/>
              <a:t>Increase desire to pursue engineering and/or technology degrees in college</a:t>
            </a:r>
          </a:p>
          <a:p>
            <a:pPr lvl="2">
              <a:lnSpc>
                <a:spcPct val="80000"/>
              </a:lnSpc>
              <a:buFont typeface="Wingdings" pitchFamily="2" charset="2"/>
              <a:buChar char="§"/>
            </a:pPr>
            <a:endParaRPr lang="en-US" sz="1800" b="1" dirty="0" smtClean="0"/>
          </a:p>
          <a:p>
            <a:pPr lvl="1">
              <a:lnSpc>
                <a:spcPct val="80000"/>
              </a:lnSpc>
              <a:buFont typeface="Wingdings" pitchFamily="2" charset="2"/>
              <a:buChar char="§"/>
            </a:pPr>
            <a:r>
              <a:rPr lang="en-US" sz="1800" b="1" dirty="0" smtClean="0"/>
              <a:t>Students report …</a:t>
            </a:r>
          </a:p>
          <a:p>
            <a:pPr lvl="2">
              <a:lnSpc>
                <a:spcPct val="80000"/>
              </a:lnSpc>
              <a:buFont typeface="Wingdings" pitchFamily="2" charset="2"/>
              <a:buChar char="§"/>
            </a:pPr>
            <a:r>
              <a:rPr lang="en-US" sz="1800" dirty="0" smtClean="0"/>
              <a:t>83% “</a:t>
            </a:r>
            <a:r>
              <a:rPr lang="en-US" sz="1800" i="1" dirty="0" smtClean="0"/>
              <a:t>considering engineering as a career</a:t>
            </a:r>
            <a:r>
              <a:rPr lang="en-US" sz="1800" dirty="0" smtClean="0"/>
              <a:t>”</a:t>
            </a:r>
          </a:p>
          <a:p>
            <a:pPr lvl="3">
              <a:lnSpc>
                <a:spcPct val="80000"/>
              </a:lnSpc>
              <a:buFont typeface="Wingdings" pitchFamily="2" charset="2"/>
              <a:buChar char="§"/>
            </a:pPr>
            <a:r>
              <a:rPr lang="en-US" sz="1800" dirty="0" smtClean="0"/>
              <a:t>40 times higher than the typical 2%</a:t>
            </a:r>
          </a:p>
          <a:p>
            <a:pPr lvl="2">
              <a:lnSpc>
                <a:spcPct val="80000"/>
              </a:lnSpc>
              <a:buFont typeface="Wingdings" pitchFamily="2" charset="2"/>
              <a:buChar char="§"/>
            </a:pPr>
            <a:r>
              <a:rPr lang="en-US" sz="1800" dirty="0" smtClean="0"/>
              <a:t>95% </a:t>
            </a:r>
            <a:r>
              <a:rPr lang="en-US" sz="1800" i="1" dirty="0" smtClean="0"/>
              <a:t>“learned new math concept</a:t>
            </a:r>
            <a:r>
              <a:rPr lang="en-US" sz="1800" dirty="0" smtClean="0"/>
              <a:t>”</a:t>
            </a:r>
          </a:p>
          <a:p>
            <a:pPr lvl="2">
              <a:lnSpc>
                <a:spcPct val="80000"/>
              </a:lnSpc>
              <a:buFont typeface="Wingdings" pitchFamily="2" charset="2"/>
              <a:buChar char="§"/>
            </a:pPr>
            <a:r>
              <a:rPr lang="en-US" sz="1800" dirty="0" smtClean="0"/>
              <a:t>94% would “</a:t>
            </a:r>
            <a:r>
              <a:rPr lang="en-US" sz="1800" i="1" dirty="0" smtClean="0"/>
              <a:t>recommend course to a friend</a:t>
            </a:r>
            <a:r>
              <a:rPr lang="en-US" sz="1800" dirty="0" smtClean="0"/>
              <a:t>”</a:t>
            </a:r>
          </a:p>
          <a:p>
            <a:pPr lvl="2">
              <a:lnSpc>
                <a:spcPct val="80000"/>
              </a:lnSpc>
              <a:buFont typeface="Wingdings" pitchFamily="2" charset="2"/>
              <a:buChar char="§"/>
            </a:pPr>
            <a:endParaRPr lang="en-US" sz="1800" b="1" dirty="0" smtClean="0"/>
          </a:p>
        </p:txBody>
      </p:sp>
      <p:pic>
        <p:nvPicPr>
          <p:cNvPr id="26628" name="Picture 4" descr="with_laptop"/>
          <p:cNvPicPr>
            <a:picLocks noChangeAspect="1" noChangeArrowheads="1"/>
          </p:cNvPicPr>
          <p:nvPr/>
        </p:nvPicPr>
        <p:blipFill>
          <a:blip r:embed="rId2"/>
          <a:srcRect/>
          <a:stretch>
            <a:fillRect/>
          </a:stretch>
        </p:blipFill>
        <p:spPr bwMode="auto">
          <a:xfrm>
            <a:off x="6553200" y="4876800"/>
            <a:ext cx="2362200" cy="1550988"/>
          </a:xfrm>
          <a:prstGeom prst="rect">
            <a:avLst/>
          </a:prstGeom>
          <a:noFill/>
          <a:ln w="9525">
            <a:noFill/>
            <a:miter lim="800000"/>
            <a:headEnd/>
            <a:tailEnd/>
          </a:ln>
        </p:spPr>
      </p:pic>
    </p:spTree>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24287</TotalTime>
  <Words>2028</Words>
  <Application>Microsoft PowerPoint</Application>
  <PresentationFormat>On-screen Show (4:3)</PresentationFormat>
  <Paragraphs>439</Paragraphs>
  <Slides>24</Slides>
  <Notes>15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Times New Roman</vt:lpstr>
      <vt:lpstr>Arial</vt:lpstr>
      <vt:lpstr>Helvetica</vt:lpstr>
      <vt:lpstr>B Helvetica Bold</vt:lpstr>
      <vt:lpstr>Wingdings</vt:lpstr>
      <vt:lpstr>Default Design</vt:lpstr>
      <vt:lpstr>Photo Editor Photo</vt:lpstr>
      <vt:lpstr>Slide 1</vt:lpstr>
      <vt:lpstr>History of the Program</vt:lpstr>
      <vt:lpstr>Curriculum Development Team</vt:lpstr>
      <vt:lpstr>What is The Infinity ProjectSM?</vt:lpstr>
      <vt:lpstr>Program Breadth</vt:lpstr>
      <vt:lpstr>Infinity Project Partners:</vt:lpstr>
      <vt:lpstr>The Complete Solution</vt:lpstr>
      <vt:lpstr>The Complete Solution</vt:lpstr>
      <vt:lpstr>Student Impact</vt:lpstr>
      <vt:lpstr>Slide 10</vt:lpstr>
      <vt:lpstr>Engineering Curricula</vt:lpstr>
      <vt:lpstr>High School Engineering Curriculum</vt:lpstr>
      <vt:lpstr>High School Engineering Curriculum</vt:lpstr>
      <vt:lpstr>Engineering Design Outline</vt:lpstr>
      <vt:lpstr>Engineering Design</vt:lpstr>
      <vt:lpstr>High School Engineering Curriculum</vt:lpstr>
      <vt:lpstr>Math for Innovators Outline</vt:lpstr>
      <vt:lpstr>Math for Innovators Knowledge &amp; Skills</vt:lpstr>
      <vt:lpstr>Intermediate School Curriculum</vt:lpstr>
      <vt:lpstr>Intermediate Curriculum Outline</vt:lpstr>
      <vt:lpstr>Intermediate Curriculum Outline</vt:lpstr>
      <vt:lpstr>Intermediate Curriculum Outline</vt:lpstr>
      <vt:lpstr>The Infinity Project Advantage</vt:lpstr>
      <vt:lpstr>Becoming an Infinity School</vt:lpstr>
    </vt:vector>
  </TitlesOfParts>
  <Company>JWT Specialized Communication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HEADER TITLE = arial, bold, 24 point, caps</dc:title>
  <dc:creator>JWTSC</dc:creator>
  <cp:lastModifiedBy>dianna</cp:lastModifiedBy>
  <cp:revision>260</cp:revision>
  <dcterms:created xsi:type="dcterms:W3CDTF">2003-06-25T15:29:53Z</dcterms:created>
  <dcterms:modified xsi:type="dcterms:W3CDTF">2011-05-06T17:38:30Z</dcterms:modified>
</cp:coreProperties>
</file>